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96" r:id="rId3"/>
    <p:sldMasterId id="2147483800" r:id="rId4"/>
  </p:sldMasterIdLst>
  <p:notesMasterIdLst>
    <p:notesMasterId r:id="rId34"/>
  </p:notesMasterIdLst>
  <p:handoutMasterIdLst>
    <p:handoutMasterId r:id="rId35"/>
  </p:handoutMasterIdLst>
  <p:sldIdLst>
    <p:sldId id="273" r:id="rId5"/>
    <p:sldId id="561" r:id="rId6"/>
    <p:sldId id="638" r:id="rId7"/>
    <p:sldId id="632" r:id="rId8"/>
    <p:sldId id="583" r:id="rId9"/>
    <p:sldId id="585" r:id="rId10"/>
    <p:sldId id="639" r:id="rId11"/>
    <p:sldId id="586" r:id="rId12"/>
    <p:sldId id="633" r:id="rId13"/>
    <p:sldId id="598" r:id="rId14"/>
    <p:sldId id="587" r:id="rId15"/>
    <p:sldId id="594" r:id="rId16"/>
    <p:sldId id="641" r:id="rId17"/>
    <p:sldId id="589" r:id="rId18"/>
    <p:sldId id="501" r:id="rId19"/>
    <p:sldId id="502" r:id="rId20"/>
    <p:sldId id="610" r:id="rId21"/>
    <p:sldId id="611" r:id="rId22"/>
    <p:sldId id="612" r:id="rId23"/>
    <p:sldId id="618" r:id="rId24"/>
    <p:sldId id="617" r:id="rId25"/>
    <p:sldId id="616" r:id="rId26"/>
    <p:sldId id="613" r:id="rId27"/>
    <p:sldId id="619" r:id="rId28"/>
    <p:sldId id="604" r:id="rId29"/>
    <p:sldId id="634" r:id="rId30"/>
    <p:sldId id="635" r:id="rId31"/>
    <p:sldId id="624" r:id="rId32"/>
    <p:sldId id="640" r:id="rId33"/>
  </p:sldIdLst>
  <p:sldSz cx="9144000" cy="6858000" type="screen4x3"/>
  <p:notesSz cx="6858000" cy="9144000"/>
  <p:defaultTex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4319">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A86"/>
    <a:srgbClr val="2F2B6D"/>
    <a:srgbClr val="00ADC6"/>
    <a:srgbClr val="FF5050"/>
    <a:srgbClr val="666666"/>
    <a:srgbClr val="333333"/>
    <a:srgbClr val="4D4D4D"/>
    <a:srgbClr val="F8971D"/>
    <a:srgbClr val="009FBA"/>
    <a:srgbClr val="48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79915" autoAdjust="0"/>
  </p:normalViewPr>
  <p:slideViewPr>
    <p:cSldViewPr snapToGrid="0" snapToObjects="1" showGuides="1">
      <p:cViewPr>
        <p:scale>
          <a:sx n="48" d="100"/>
          <a:sy n="48" d="100"/>
        </p:scale>
        <p:origin x="1520" y="24"/>
      </p:cViewPr>
      <p:guideLst>
        <p:guide orient="horz" pos="4319"/>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9" d="100"/>
        <a:sy n="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i="0">
                <a:latin typeface="Georgia" charset="0"/>
                <a:ea typeface="ＭＳ Ｐゴシック" charset="0"/>
                <a:cs typeface="+mn-cs"/>
              </a:defRPr>
            </a:lvl1pPr>
          </a:lstStyle>
          <a:p>
            <a:pPr>
              <a:defRPr/>
            </a:pPr>
            <a:endParaRPr lang="en-GB"/>
          </a:p>
        </p:txBody>
      </p:sp>
      <p:sp>
        <p:nvSpPr>
          <p:cNvPr id="209923"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i="0">
                <a:latin typeface="Georgia" pitchFamily="-1" charset="0"/>
              </a:defRPr>
            </a:lvl1pPr>
          </a:lstStyle>
          <a:p>
            <a:pPr>
              <a:defRPr/>
            </a:pPr>
            <a:fld id="{53183F7E-235C-424D-AE67-CF652DB5097D}" type="datetime1">
              <a:rPr lang="en-GB"/>
              <a:pPr>
                <a:defRPr/>
              </a:pPr>
              <a:t>10/02/2014</a:t>
            </a:fld>
            <a:endParaRPr lang="en-GB"/>
          </a:p>
        </p:txBody>
      </p:sp>
      <p:sp>
        <p:nvSpPr>
          <p:cNvPr id="209924"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i="0">
                <a:latin typeface="Georgia" charset="0"/>
                <a:ea typeface="ＭＳ Ｐゴシック" charset="0"/>
                <a:cs typeface="+mn-cs"/>
              </a:defRPr>
            </a:lvl1pPr>
          </a:lstStyle>
          <a:p>
            <a:pPr>
              <a:defRPr/>
            </a:pPr>
            <a:endParaRPr lang="en-GB"/>
          </a:p>
        </p:txBody>
      </p:sp>
      <p:sp>
        <p:nvSpPr>
          <p:cNvPr id="209925"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i="0">
                <a:latin typeface="Georgia" pitchFamily="-1" charset="0"/>
              </a:defRPr>
            </a:lvl1pPr>
          </a:lstStyle>
          <a:p>
            <a:pPr>
              <a:defRPr/>
            </a:pPr>
            <a:fld id="{908082DD-EA8A-5346-BDAD-6711E47CB202}" type="slidenum">
              <a:rPr lang="en-GB"/>
              <a:pPr>
                <a:defRPr/>
              </a:pPr>
              <a:t>‹#›</a:t>
            </a:fld>
            <a:endParaRPr lang="en-GB"/>
          </a:p>
        </p:txBody>
      </p:sp>
    </p:spTree>
    <p:extLst>
      <p:ext uri="{BB962C8B-B14F-4D97-AF65-F5344CB8AC3E}">
        <p14:creationId xmlns:p14="http://schemas.microsoft.com/office/powerpoint/2010/main" val="11044610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i="0">
                <a:latin typeface="Georgia" charset="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i="0">
                <a:latin typeface="Georgia" pitchFamily="-1" charset="0"/>
              </a:defRPr>
            </a:lvl1pPr>
          </a:lstStyle>
          <a:p>
            <a:pPr>
              <a:defRPr/>
            </a:pPr>
            <a:fld id="{03238EA9-13E2-4843-B497-70B769F46C93}" type="datetime1">
              <a:rPr lang="en-GB"/>
              <a:pPr>
                <a:defRPr/>
              </a:pPr>
              <a:t>10/02/2014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i="0">
                <a:latin typeface="Georgia" charset="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i="0">
                <a:latin typeface="Georgia" pitchFamily="-1" charset="0"/>
              </a:defRPr>
            </a:lvl1pPr>
          </a:lstStyle>
          <a:p>
            <a:pPr>
              <a:defRPr/>
            </a:pPr>
            <a:fld id="{49091F59-46AC-D94F-9F70-A1966EBA070E}" type="slidenum">
              <a:rPr lang="en-GB"/>
              <a:pPr>
                <a:defRPr/>
              </a:pPr>
              <a:t>‹#›</a:t>
            </a:fld>
            <a:endParaRPr lang="en-GB"/>
          </a:p>
        </p:txBody>
      </p:sp>
    </p:spTree>
    <p:extLst>
      <p:ext uri="{BB962C8B-B14F-4D97-AF65-F5344CB8AC3E}">
        <p14:creationId xmlns:p14="http://schemas.microsoft.com/office/powerpoint/2010/main" val="5017739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normAutofit/>
          </a:bodyPr>
          <a:lstStyle/>
          <a:p>
            <a:endParaRPr lang="en-US" dirty="0">
              <a:latin typeface="Georgia" pitchFamily="-1" charset="0"/>
              <a:cs typeface="MS PGothic" pitchFamily="34"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97A0C4A1-EC73-BE40-9529-F8DEA6AC42A3}" type="slidenum">
              <a:rPr lang="en-GB"/>
              <a:pPr/>
              <a:t>1</a:t>
            </a:fld>
            <a:endParaRPr lang="en-GB"/>
          </a:p>
        </p:txBody>
      </p:sp>
    </p:spTree>
    <p:extLst>
      <p:ext uri="{BB962C8B-B14F-4D97-AF65-F5344CB8AC3E}">
        <p14:creationId xmlns:p14="http://schemas.microsoft.com/office/powerpoint/2010/main" val="2491716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13</a:t>
            </a:fld>
            <a:endParaRPr lang="en-GB"/>
          </a:p>
        </p:txBody>
      </p:sp>
    </p:spTree>
    <p:extLst>
      <p:ext uri="{BB962C8B-B14F-4D97-AF65-F5344CB8AC3E}">
        <p14:creationId xmlns:p14="http://schemas.microsoft.com/office/powerpoint/2010/main" val="413839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normAutofit/>
          </a:bodyPr>
          <a:lstStyle/>
          <a:p>
            <a:r>
              <a:rPr lang="en-GB" dirty="0" smtClean="0">
                <a:latin typeface="Georgia" pitchFamily="-1" charset="0"/>
                <a:cs typeface="MS PGothic" pitchFamily="34" charset="-128"/>
              </a:rPr>
              <a:t>  </a:t>
            </a:r>
          </a:p>
          <a:p>
            <a:r>
              <a:rPr lang="en-GB" dirty="0" smtClean="0">
                <a:latin typeface="Georgia" pitchFamily="-1" charset="0"/>
                <a:cs typeface="MS PGothic" pitchFamily="34" charset="-128"/>
              </a:rPr>
              <a:t> </a:t>
            </a:r>
            <a:endParaRPr lang="en-US" dirty="0">
              <a:latin typeface="Georgia" pitchFamily="-1" charset="0"/>
              <a:cs typeface="MS PGothic" pitchFamily="34" charset="-128"/>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8BB271CB-20CC-2843-878C-690F0FDB1BD9}" type="slidenum">
              <a:rPr lang="en-GB"/>
              <a:pPr/>
              <a:t>15</a:t>
            </a:fld>
            <a:endParaRPr lang="en-GB"/>
          </a:p>
        </p:txBody>
      </p:sp>
    </p:spTree>
    <p:extLst>
      <p:ext uri="{BB962C8B-B14F-4D97-AF65-F5344CB8AC3E}">
        <p14:creationId xmlns:p14="http://schemas.microsoft.com/office/powerpoint/2010/main" val="352918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16</a:t>
            </a:fld>
            <a:endParaRPr lang="en-GB"/>
          </a:p>
        </p:txBody>
      </p:sp>
    </p:spTree>
    <p:extLst>
      <p:ext uri="{BB962C8B-B14F-4D97-AF65-F5344CB8AC3E}">
        <p14:creationId xmlns:p14="http://schemas.microsoft.com/office/powerpoint/2010/main" val="294356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n-US" dirty="0">
              <a:latin typeface="Georgia" pitchFamily="-1" charset="0"/>
              <a:cs typeface="MS PGothic" pitchFamily="34" charset="-128"/>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8BB271CB-20CC-2843-878C-690F0FDB1BD9}" type="slidenum">
              <a:rPr lang="en-GB"/>
              <a:pPr/>
              <a:t>17</a:t>
            </a:fld>
            <a:endParaRPr lang="en-GB"/>
          </a:p>
        </p:txBody>
      </p:sp>
    </p:spTree>
    <p:extLst>
      <p:ext uri="{BB962C8B-B14F-4D97-AF65-F5344CB8AC3E}">
        <p14:creationId xmlns:p14="http://schemas.microsoft.com/office/powerpoint/2010/main" val="1915608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n-US" dirty="0">
              <a:latin typeface="Georgia" pitchFamily="-1" charset="0"/>
              <a:cs typeface="MS PGothic" pitchFamily="34" charset="-128"/>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8BB271CB-20CC-2843-878C-690F0FDB1BD9}" type="slidenum">
              <a:rPr lang="en-GB"/>
              <a:pPr/>
              <a:t>18</a:t>
            </a:fld>
            <a:endParaRPr lang="en-GB"/>
          </a:p>
        </p:txBody>
      </p:sp>
    </p:spTree>
    <p:extLst>
      <p:ext uri="{BB962C8B-B14F-4D97-AF65-F5344CB8AC3E}">
        <p14:creationId xmlns:p14="http://schemas.microsoft.com/office/powerpoint/2010/main" val="379828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19</a:t>
            </a:fld>
            <a:endParaRPr lang="en-GB"/>
          </a:p>
        </p:txBody>
      </p:sp>
    </p:spTree>
    <p:extLst>
      <p:ext uri="{BB962C8B-B14F-4D97-AF65-F5344CB8AC3E}">
        <p14:creationId xmlns:p14="http://schemas.microsoft.com/office/powerpoint/2010/main" val="1641969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20</a:t>
            </a:fld>
            <a:endParaRPr lang="en-GB"/>
          </a:p>
        </p:txBody>
      </p:sp>
    </p:spTree>
    <p:extLst>
      <p:ext uri="{BB962C8B-B14F-4D97-AF65-F5344CB8AC3E}">
        <p14:creationId xmlns:p14="http://schemas.microsoft.com/office/powerpoint/2010/main" val="335994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21</a:t>
            </a:fld>
            <a:endParaRPr lang="en-GB"/>
          </a:p>
        </p:txBody>
      </p:sp>
    </p:spTree>
    <p:extLst>
      <p:ext uri="{BB962C8B-B14F-4D97-AF65-F5344CB8AC3E}">
        <p14:creationId xmlns:p14="http://schemas.microsoft.com/office/powerpoint/2010/main" val="348656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22</a:t>
            </a:fld>
            <a:endParaRPr lang="en-GB"/>
          </a:p>
        </p:txBody>
      </p:sp>
    </p:spTree>
    <p:extLst>
      <p:ext uri="{BB962C8B-B14F-4D97-AF65-F5344CB8AC3E}">
        <p14:creationId xmlns:p14="http://schemas.microsoft.com/office/powerpoint/2010/main" val="2789853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23</a:t>
            </a:fld>
            <a:endParaRPr lang="en-GB"/>
          </a:p>
        </p:txBody>
      </p:sp>
    </p:spTree>
    <p:extLst>
      <p:ext uri="{BB962C8B-B14F-4D97-AF65-F5344CB8AC3E}">
        <p14:creationId xmlns:p14="http://schemas.microsoft.com/office/powerpoint/2010/main" val="371264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normAutofit/>
          </a:bodyPr>
          <a:lstStyle/>
          <a:p>
            <a:endParaRPr lang="en-US" dirty="0">
              <a:latin typeface="Georgia" pitchFamily="-1" charset="0"/>
              <a:cs typeface="MS PGothic" pitchFamily="34" charset="-128"/>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8BB271CB-20CC-2843-878C-690F0FDB1BD9}" type="slidenum">
              <a:rPr lang="en-GB"/>
              <a:pPr/>
              <a:t>2</a:t>
            </a:fld>
            <a:endParaRPr lang="en-GB"/>
          </a:p>
        </p:txBody>
      </p:sp>
    </p:spTree>
    <p:extLst>
      <p:ext uri="{BB962C8B-B14F-4D97-AF65-F5344CB8AC3E}">
        <p14:creationId xmlns:p14="http://schemas.microsoft.com/office/powerpoint/2010/main" val="2055472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Georgia" charset="0"/>
                <a:ea typeface="MS PGothic" pitchFamily="34" charset="-128"/>
                <a:cs typeface="MS PGothic" charset="0"/>
              </a:rPr>
              <a:t> </a:t>
            </a:r>
          </a:p>
          <a:p>
            <a:r>
              <a:rPr lang="en-GB" sz="1200" kern="1200" dirty="0" smtClean="0">
                <a:solidFill>
                  <a:schemeClr val="tx1"/>
                </a:solidFill>
                <a:effectLst/>
                <a:latin typeface="Georgia" charset="0"/>
                <a:ea typeface="MS PGothic" pitchFamily="34" charset="-128"/>
                <a:cs typeface="MS PGothic" charset="0"/>
              </a:rPr>
              <a:t> </a:t>
            </a:r>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24</a:t>
            </a:fld>
            <a:endParaRPr lang="en-GB"/>
          </a:p>
        </p:txBody>
      </p:sp>
    </p:spTree>
    <p:extLst>
      <p:ext uri="{BB962C8B-B14F-4D97-AF65-F5344CB8AC3E}">
        <p14:creationId xmlns:p14="http://schemas.microsoft.com/office/powerpoint/2010/main" val="2710846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anose="020B0604020202020204" pitchFamily="34" charset="0"/>
              </a:rPr>
              <a:t>To</a:t>
            </a:r>
            <a:endParaRPr lang="en-US" dirty="0" smtClean="0">
              <a:latin typeface="Arial" panose="020B0604020202020204" pitchFamily="34" charset="0"/>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B0828251-B6DB-4E50-A604-5B9F18545D94}" type="slidenum">
              <a:rPr lang="en-GB" smtClean="0">
                <a:latin typeface="Arial" panose="020B0604020202020204" pitchFamily="34" charset="0"/>
              </a:rPr>
              <a:pPr/>
              <a:t>25</a:t>
            </a:fld>
            <a:endParaRPr lang="en-GB" smtClean="0">
              <a:latin typeface="Arial" panose="020B0604020202020204" pitchFamily="34" charset="0"/>
            </a:endParaRPr>
          </a:p>
        </p:txBody>
      </p:sp>
    </p:spTree>
    <p:extLst>
      <p:ext uri="{BB962C8B-B14F-4D97-AF65-F5344CB8AC3E}">
        <p14:creationId xmlns:p14="http://schemas.microsoft.com/office/powerpoint/2010/main" val="4122128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BE2C4731-4655-4440-AEC0-CBB0B9A30C2D}" type="slidenum">
              <a:rPr lang="en-GB" smtClean="0">
                <a:latin typeface="Arial" panose="020B0604020202020204" pitchFamily="34" charset="0"/>
              </a:rPr>
              <a:pPr/>
              <a:t>26</a:t>
            </a:fld>
            <a:endParaRPr lang="en-GB" smtClean="0">
              <a:latin typeface="Arial" panose="020B0604020202020204" pitchFamily="34" charset="0"/>
            </a:endParaRPr>
          </a:p>
        </p:txBody>
      </p:sp>
    </p:spTree>
    <p:extLst>
      <p:ext uri="{BB962C8B-B14F-4D97-AF65-F5344CB8AC3E}">
        <p14:creationId xmlns:p14="http://schemas.microsoft.com/office/powerpoint/2010/main" val="249019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B0828251-B6DB-4E50-A604-5B9F18545D94}" type="slidenum">
              <a:rPr lang="en-GB" smtClean="0">
                <a:latin typeface="Arial" panose="020B0604020202020204" pitchFamily="34" charset="0"/>
              </a:rPr>
              <a:pPr/>
              <a:t>28</a:t>
            </a:fld>
            <a:endParaRPr lang="en-GB" smtClean="0">
              <a:latin typeface="Arial" panose="020B0604020202020204" pitchFamily="34" charset="0"/>
            </a:endParaRPr>
          </a:p>
        </p:txBody>
      </p:sp>
    </p:spTree>
    <p:extLst>
      <p:ext uri="{BB962C8B-B14F-4D97-AF65-F5344CB8AC3E}">
        <p14:creationId xmlns:p14="http://schemas.microsoft.com/office/powerpoint/2010/main" val="2255117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B0828251-B6DB-4E50-A604-5B9F18545D94}" type="slidenum">
              <a:rPr lang="en-GB" smtClean="0">
                <a:latin typeface="Arial" panose="020B0604020202020204" pitchFamily="34" charset="0"/>
              </a:rPr>
              <a:pPr/>
              <a:t>29</a:t>
            </a:fld>
            <a:endParaRPr lang="en-GB" smtClean="0">
              <a:latin typeface="Arial" panose="020B0604020202020204" pitchFamily="34" charset="0"/>
            </a:endParaRPr>
          </a:p>
        </p:txBody>
      </p:sp>
    </p:spTree>
    <p:extLst>
      <p:ext uri="{BB962C8B-B14F-4D97-AF65-F5344CB8AC3E}">
        <p14:creationId xmlns:p14="http://schemas.microsoft.com/office/powerpoint/2010/main" val="113518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normAutofit/>
          </a:bodyPr>
          <a:lstStyle/>
          <a:p>
            <a:endParaRPr lang="en-US" dirty="0">
              <a:latin typeface="Georgia" pitchFamily="-1" charset="0"/>
              <a:cs typeface="MS PGothic" pitchFamily="34" charset="-128"/>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8BB271CB-20CC-2843-878C-690F0FDB1BD9}" type="slidenum">
              <a:rPr lang="en-GB"/>
              <a:pPr/>
              <a:t>3</a:t>
            </a:fld>
            <a:endParaRPr lang="en-GB"/>
          </a:p>
        </p:txBody>
      </p:sp>
    </p:spTree>
    <p:extLst>
      <p:ext uri="{BB962C8B-B14F-4D97-AF65-F5344CB8AC3E}">
        <p14:creationId xmlns:p14="http://schemas.microsoft.com/office/powerpoint/2010/main" val="346660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normAutofit/>
          </a:bodyPr>
          <a:lstStyle/>
          <a:p>
            <a:endParaRPr lang="en-US" dirty="0">
              <a:latin typeface="Georgia" pitchFamily="-1" charset="0"/>
              <a:cs typeface="MS PGothic" pitchFamily="34" charset="-128"/>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8BB271CB-20CC-2843-878C-690F0FDB1BD9}" type="slidenum">
              <a:rPr lang="en-GB"/>
              <a:pPr/>
              <a:t>4</a:t>
            </a:fld>
            <a:endParaRPr lang="en-GB"/>
          </a:p>
        </p:txBody>
      </p:sp>
    </p:spTree>
    <p:extLst>
      <p:ext uri="{BB962C8B-B14F-4D97-AF65-F5344CB8AC3E}">
        <p14:creationId xmlns:p14="http://schemas.microsoft.com/office/powerpoint/2010/main" val="258843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5</a:t>
            </a:fld>
            <a:endParaRPr lang="en-GB"/>
          </a:p>
        </p:txBody>
      </p:sp>
    </p:spTree>
    <p:extLst>
      <p:ext uri="{BB962C8B-B14F-4D97-AF65-F5344CB8AC3E}">
        <p14:creationId xmlns:p14="http://schemas.microsoft.com/office/powerpoint/2010/main" val="1899550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6</a:t>
            </a:fld>
            <a:endParaRPr lang="en-GB"/>
          </a:p>
        </p:txBody>
      </p:sp>
    </p:spTree>
    <p:extLst>
      <p:ext uri="{BB962C8B-B14F-4D97-AF65-F5344CB8AC3E}">
        <p14:creationId xmlns:p14="http://schemas.microsoft.com/office/powerpoint/2010/main" val="1683051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7</a:t>
            </a:fld>
            <a:endParaRPr lang="en-GB"/>
          </a:p>
        </p:txBody>
      </p:sp>
    </p:spTree>
    <p:extLst>
      <p:ext uri="{BB962C8B-B14F-4D97-AF65-F5344CB8AC3E}">
        <p14:creationId xmlns:p14="http://schemas.microsoft.com/office/powerpoint/2010/main" val="917513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11</a:t>
            </a:fld>
            <a:endParaRPr lang="en-GB"/>
          </a:p>
        </p:txBody>
      </p:sp>
    </p:spTree>
    <p:extLst>
      <p:ext uri="{BB962C8B-B14F-4D97-AF65-F5344CB8AC3E}">
        <p14:creationId xmlns:p14="http://schemas.microsoft.com/office/powerpoint/2010/main" val="155496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12</a:t>
            </a:fld>
            <a:endParaRPr lang="en-GB"/>
          </a:p>
        </p:txBody>
      </p:sp>
    </p:spTree>
    <p:extLst>
      <p:ext uri="{BB962C8B-B14F-4D97-AF65-F5344CB8AC3E}">
        <p14:creationId xmlns:p14="http://schemas.microsoft.com/office/powerpoint/2010/main" val="621172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NHS)">
    <p:spTree>
      <p:nvGrpSpPr>
        <p:cNvPr id="1" name=""/>
        <p:cNvGrpSpPr/>
        <p:nvPr/>
      </p:nvGrpSpPr>
      <p:grpSpPr>
        <a:xfrm>
          <a:off x="0" y="0"/>
          <a:ext cx="0" cy="0"/>
          <a:chOff x="0" y="0"/>
          <a:chExt cx="0" cy="0"/>
        </a:xfrm>
      </p:grpSpPr>
      <p:sp>
        <p:nvSpPr>
          <p:cNvPr id="7" name="Title 6"/>
          <p:cNvSpPr>
            <a:spLocks noGrp="1"/>
          </p:cNvSpPr>
          <p:nvPr>
            <p:ph type="title"/>
          </p:nvPr>
        </p:nvSpPr>
        <p:spPr>
          <a:xfrm>
            <a:off x="899999" y="2520000"/>
            <a:ext cx="7560000" cy="1143000"/>
          </a:xfrm>
          <a:prstGeom prst="rect">
            <a:avLst/>
          </a:prstGeom>
        </p:spPr>
        <p:txBody>
          <a:bodyPr vert="horz"/>
          <a:lstStyle>
            <a:lvl1pPr algn="l">
              <a:defRPr sz="4200">
                <a:solidFill>
                  <a:schemeClr val="bg1"/>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HRA Sub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702000" y="4860000"/>
            <a:ext cx="7086600" cy="1752600"/>
          </a:xfrm>
        </p:spPr>
        <p:txBody>
          <a:bodyPr/>
          <a:lstStyle>
            <a:lvl1pPr marL="0" indent="0" algn="l">
              <a:buNone/>
              <a:defRPr sz="2000">
                <a:solidFill>
                  <a:srgbClr val="F897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06936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R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600"/>
            </a:lvl4pPr>
            <a:lvl5pPr>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90245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HR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9848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702000" y="2260601"/>
            <a:ext cx="3793800" cy="429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2260600"/>
            <a:ext cx="4038600" cy="4292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716741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RA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98000"/>
            <a:ext cx="4040188" cy="639762"/>
          </a:xfrm>
        </p:spPr>
        <p:txBody>
          <a:bodyPr anchor="b"/>
          <a:lstStyle>
            <a:lvl1pPr marL="0" indent="0">
              <a:buNone/>
              <a:defRPr sz="2400" b="1">
                <a:solidFill>
                  <a:srgbClr val="332A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098000"/>
            <a:ext cx="4041775" cy="639762"/>
          </a:xfrm>
        </p:spPr>
        <p:txBody>
          <a:bodyPr anchor="b"/>
          <a:lstStyle>
            <a:lvl1pPr marL="0" indent="0">
              <a:buNone/>
              <a:defRPr sz="2400" b="1">
                <a:solidFill>
                  <a:srgbClr val="332A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84190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31769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NHS)">
    <p:spTree>
      <p:nvGrpSpPr>
        <p:cNvPr id="1" name=""/>
        <p:cNvGrpSpPr/>
        <p:nvPr/>
      </p:nvGrpSpPr>
      <p:grpSpPr>
        <a:xfrm>
          <a:off x="0" y="0"/>
          <a:ext cx="0" cy="0"/>
          <a:chOff x="0" y="0"/>
          <a:chExt cx="0" cy="0"/>
        </a:xfrm>
      </p:grpSpPr>
      <p:sp>
        <p:nvSpPr>
          <p:cNvPr id="2" name="Title 1"/>
          <p:cNvSpPr>
            <a:spLocks noGrp="1"/>
          </p:cNvSpPr>
          <p:nvPr>
            <p:ph type="title"/>
          </p:nvPr>
        </p:nvSpPr>
        <p:spPr>
          <a:xfrm>
            <a:off x="899999" y="2520000"/>
            <a:ext cx="7560000" cy="1838936"/>
          </a:xfrm>
          <a:prstGeom prst="rect">
            <a:avLst/>
          </a:prstGeom>
        </p:spPr>
        <p:txBody>
          <a:bodyPr/>
          <a:lstStyle>
            <a:lvl1pPr algn="l">
              <a:defRPr sz="4200">
                <a:solidFill>
                  <a:srgbClr val="FFFFFF"/>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0"/>
          </p:nvPr>
        </p:nvSpPr>
        <p:spPr>
          <a:xfrm>
            <a:off x="900000" y="4860000"/>
            <a:ext cx="7560000" cy="630237"/>
          </a:xfrm>
          <a:prstGeom prst="rect">
            <a:avLst/>
          </a:prstGeom>
        </p:spPr>
        <p:txBody>
          <a:bodyPr/>
          <a:lstStyle>
            <a:lvl1pPr marL="0" indent="0">
              <a:buFont typeface="Arial" pitchFamily="34" charset="0"/>
              <a:buNone/>
              <a:defRPr sz="1800">
                <a:solidFill>
                  <a:srgbClr val="F8971D"/>
                </a:solidFill>
                <a:latin typeface="+mn-lt"/>
                <a:cs typeface="Arial"/>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HS 1-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mj-lt"/>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2204864"/>
            <a:ext cx="8229600" cy="4176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4"/>
          <p:cNvSpPr>
            <a:spLocks noGrp="1"/>
          </p:cNvSpPr>
          <p:nvPr>
            <p:ph type="ftr" sz="quarter" idx="10"/>
          </p:nvPr>
        </p:nvSpPr>
        <p:spPr>
          <a:xfrm>
            <a:off x="0" y="6484938"/>
            <a:ext cx="9144000" cy="365125"/>
          </a:xfrm>
          <a:prstGeom prst="rect">
            <a:avLst/>
          </a:prstGeom>
        </p:spPr>
        <p:txBody>
          <a:bodyPr/>
          <a:lstStyle>
            <a:lvl1pPr algn="r" fontAlgn="base">
              <a:spcBef>
                <a:spcPct val="0"/>
              </a:spcBef>
              <a:spcAft>
                <a:spcPct val="0"/>
              </a:spcAft>
              <a:defRPr/>
            </a:lvl1pPr>
          </a:lstStyle>
          <a:p>
            <a:pPr>
              <a:defRPr/>
            </a:pPr>
            <a:endParaRPr lang="en-GB"/>
          </a:p>
        </p:txBody>
      </p:sp>
      <p:sp>
        <p:nvSpPr>
          <p:cNvPr id="5" name="Slide Number Placeholder 5"/>
          <p:cNvSpPr>
            <a:spLocks noGrp="1"/>
          </p:cNvSpPr>
          <p:nvPr>
            <p:ph type="sldNum" sz="quarter" idx="11"/>
          </p:nvPr>
        </p:nvSpPr>
        <p:spPr>
          <a:xfrm>
            <a:off x="493713" y="6480175"/>
            <a:ext cx="477837" cy="365125"/>
          </a:xfrm>
          <a:prstGeom prst="rect">
            <a:avLst/>
          </a:prstGeom>
        </p:spPr>
        <p:txBody>
          <a:bodyPr/>
          <a:lstStyle>
            <a:lvl1pPr>
              <a:defRPr>
                <a:latin typeface="Garamond" panose="02020404030301010803" pitchFamily="18" charset="0"/>
              </a:defRPr>
            </a:lvl1pPr>
          </a:lstStyle>
          <a:p>
            <a:pPr>
              <a:defRPr/>
            </a:pPr>
            <a:fld id="{C4E11FF4-1896-4D2C-8E84-92C140924C95}" type="slidenum">
              <a:rPr lang="en-GB"/>
              <a:pPr>
                <a:defRPr/>
              </a:pPr>
              <a:t>‹#›</a:t>
            </a:fld>
            <a:endParaRPr lang="en-GB"/>
          </a:p>
        </p:txBody>
      </p:sp>
    </p:spTree>
    <p:extLst>
      <p:ext uri="{BB962C8B-B14F-4D97-AF65-F5344CB8AC3E}">
        <p14:creationId xmlns:p14="http://schemas.microsoft.com/office/powerpoint/2010/main" val="80359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RA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0000" y="2520000"/>
            <a:ext cx="7772400" cy="1470025"/>
          </a:xfrm>
          <a:prstGeom prst="rect">
            <a:avLst/>
          </a:prstGeom>
        </p:spPr>
        <p:txBody>
          <a:bodyPr/>
          <a:lstStyle>
            <a:lvl1pPr algn="l">
              <a:defRPr>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57864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RA Divider">
    <p:spTree>
      <p:nvGrpSpPr>
        <p:cNvPr id="1" name=""/>
        <p:cNvGrpSpPr/>
        <p:nvPr/>
      </p:nvGrpSpPr>
      <p:grpSpPr>
        <a:xfrm>
          <a:off x="0" y="0"/>
          <a:ext cx="0" cy="0"/>
          <a:chOff x="0" y="0"/>
          <a:chExt cx="0" cy="0"/>
        </a:xfrm>
      </p:grpSpPr>
      <p:sp>
        <p:nvSpPr>
          <p:cNvPr id="10" name="Title 9"/>
          <p:cNvSpPr>
            <a:spLocks noGrp="1"/>
          </p:cNvSpPr>
          <p:nvPr>
            <p:ph type="title"/>
          </p:nvPr>
        </p:nvSpPr>
        <p:spPr>
          <a:xfrm>
            <a:off x="900000" y="2520000"/>
            <a:ext cx="8229600" cy="1143000"/>
          </a:xfrm>
          <a:prstGeom prst="rect">
            <a:avLst/>
          </a:prstGeom>
        </p:spPr>
        <p:txBody>
          <a:bodyPr/>
          <a:lstStyle/>
          <a:p>
            <a:r>
              <a:rPr lang="en-GB" dirty="0" smtClean="0"/>
              <a:t>Click to edit Master title style</a:t>
            </a:r>
            <a:endParaRPr lang="en-US" dirty="0"/>
          </a:p>
        </p:txBody>
      </p:sp>
      <p:sp>
        <p:nvSpPr>
          <p:cNvPr id="11" name="Subtitle 2"/>
          <p:cNvSpPr>
            <a:spLocks noGrp="1"/>
          </p:cNvSpPr>
          <p:nvPr>
            <p:ph type="subTitle" idx="1"/>
          </p:nvPr>
        </p:nvSpPr>
        <p:spPr>
          <a:xfrm>
            <a:off x="900000" y="4860000"/>
            <a:ext cx="7772400" cy="867700"/>
          </a:xfrm>
          <a:prstGeom prst="rect">
            <a:avLst/>
          </a:prstGeom>
        </p:spPr>
        <p:txBody>
          <a:bodyPr>
            <a:normAutofit/>
          </a:bodyPr>
          <a:lstStyle>
            <a:lvl1pPr marL="0" indent="0" algn="l">
              <a:buNone/>
              <a:defRPr sz="1800">
                <a:solidFill>
                  <a:srgbClr val="F897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342451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2A86"/>
        </a:solidFill>
        <a:effectLst/>
      </p:bgPr>
    </p:bg>
    <p:spTree>
      <p:nvGrpSpPr>
        <p:cNvPr id="1" name=""/>
        <p:cNvGrpSpPr/>
        <p:nvPr/>
      </p:nvGrpSpPr>
      <p:grpSpPr>
        <a:xfrm>
          <a:off x="0" y="0"/>
          <a:ext cx="0" cy="0"/>
          <a:chOff x="0" y="0"/>
          <a:chExt cx="0" cy="0"/>
        </a:xfrm>
      </p:grpSpPr>
      <p:sp>
        <p:nvSpPr>
          <p:cNvPr id="9" name="Line 5"/>
          <p:cNvSpPr>
            <a:spLocks noChangeShapeType="1"/>
          </p:cNvSpPr>
          <p:nvPr/>
        </p:nvSpPr>
        <p:spPr bwMode="auto">
          <a:xfrm>
            <a:off x="768351" y="863600"/>
            <a:ext cx="5746756"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pic>
        <p:nvPicPr>
          <p:cNvPr id="6" name="Picture 8" descr="010023 HRA Graphic 144.eps"/>
          <p:cNvPicPr>
            <a:picLocks noChangeAspect="1"/>
          </p:cNvPicPr>
          <p:nvPr userDrawn="1"/>
        </p:nvPicPr>
        <p:blipFill>
          <a:blip r:embed="rId4"/>
          <a:srcRect/>
          <a:stretch>
            <a:fillRect/>
          </a:stretch>
        </p:blipFill>
        <p:spPr bwMode="auto">
          <a:xfrm>
            <a:off x="7332489" y="1343259"/>
            <a:ext cx="1455111" cy="1448376"/>
          </a:xfrm>
          <a:prstGeom prst="rect">
            <a:avLst/>
          </a:prstGeom>
          <a:noFill/>
          <a:ln w="9525">
            <a:noFill/>
            <a:miter lim="800000"/>
            <a:headEnd/>
            <a:tailEnd/>
          </a:ln>
        </p:spPr>
      </p:pic>
      <p:pic>
        <p:nvPicPr>
          <p:cNvPr id="3" name="Picture 2" descr="NHS-white-type-logo-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006" y="207101"/>
            <a:ext cx="2445148" cy="719999"/>
          </a:xfrm>
          <a:prstGeom prst="rect">
            <a:avLst/>
          </a:prstGeom>
        </p:spPr>
      </p:pic>
      <p:sp>
        <p:nvSpPr>
          <p:cNvPr id="8" name="Line 5"/>
          <p:cNvSpPr>
            <a:spLocks noChangeShapeType="1"/>
          </p:cNvSpPr>
          <p:nvPr/>
        </p:nvSpPr>
        <p:spPr bwMode="auto">
          <a:xfrm>
            <a:off x="762000" y="6350000"/>
            <a:ext cx="80256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1" charset="0"/>
        <a:buChar char="•"/>
        <a:defRPr sz="32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1"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1"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1"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1"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7"/>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4" r:id="rId3"/>
    <p:sldLayoutId id="2147483791" r:id="rId4"/>
    <p:sldLayoutId id="2147483819" r:id="rId5"/>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2A86"/>
        </a:solidFill>
        <a:effectLst/>
      </p:bgPr>
    </p:bg>
    <p:spTree>
      <p:nvGrpSpPr>
        <p:cNvPr id="1" name=""/>
        <p:cNvGrpSpPr/>
        <p:nvPr/>
      </p:nvGrpSpPr>
      <p:grpSpPr>
        <a:xfrm>
          <a:off x="0" y="0"/>
          <a:ext cx="0" cy="0"/>
          <a:chOff x="0" y="0"/>
          <a:chExt cx="0" cy="0"/>
        </a:xfrm>
      </p:grpSpPr>
      <p:pic>
        <p:nvPicPr>
          <p:cNvPr id="7" name="Picture 8" descr="010023 HRA Graphic 144.eps"/>
          <p:cNvPicPr>
            <a:picLocks noChangeAspect="1"/>
          </p:cNvPicPr>
          <p:nvPr/>
        </p:nvPicPr>
        <p:blipFill>
          <a:blip r:embed="rId4"/>
          <a:srcRect/>
          <a:stretch>
            <a:fillRect/>
          </a:stretch>
        </p:blipFill>
        <p:spPr bwMode="auto">
          <a:xfrm rot="18872495">
            <a:off x="602457" y="6179343"/>
            <a:ext cx="342900" cy="341313"/>
          </a:xfrm>
          <a:prstGeom prst="rect">
            <a:avLst/>
          </a:prstGeom>
          <a:noFill/>
          <a:ln w="9525">
            <a:noFill/>
            <a:miter lim="800000"/>
            <a:headEnd/>
            <a:tailEnd/>
          </a:ln>
        </p:spPr>
      </p:pic>
      <p:sp>
        <p:nvSpPr>
          <p:cNvPr id="8" name="Line 5"/>
          <p:cNvSpPr>
            <a:spLocks noChangeShapeType="1"/>
          </p:cNvSpPr>
          <p:nvPr/>
        </p:nvSpPr>
        <p:spPr bwMode="auto">
          <a:xfrm>
            <a:off x="1051200" y="6350000"/>
            <a:ext cx="7736400" cy="0"/>
          </a:xfrm>
          <a:prstGeom prst="line">
            <a:avLst/>
          </a:prstGeom>
          <a:noFill/>
          <a:ln w="12700" cap="flat" cmpd="sng" algn="ctr">
            <a:solidFill>
              <a:schemeClr val="bg1"/>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sp>
        <p:nvSpPr>
          <p:cNvPr id="25" name="Line 5"/>
          <p:cNvSpPr>
            <a:spLocks noChangeShapeType="1"/>
          </p:cNvSpPr>
          <p:nvPr/>
        </p:nvSpPr>
        <p:spPr bwMode="auto">
          <a:xfrm>
            <a:off x="802800" y="863600"/>
            <a:ext cx="6153150" cy="0"/>
          </a:xfrm>
          <a:prstGeom prst="line">
            <a:avLst/>
          </a:prstGeom>
          <a:noFill/>
          <a:ln w="12700" cap="flat" cmpd="sng" algn="ctr">
            <a:solidFill>
              <a:srgbClr val="FFFFFF"/>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spTree>
    <p:extLst>
      <p:ext uri="{BB962C8B-B14F-4D97-AF65-F5344CB8AC3E}">
        <p14:creationId xmlns:p14="http://schemas.microsoft.com/office/powerpoint/2010/main" val="1300289106"/>
      </p:ext>
    </p:extLst>
  </p:cSld>
  <p:clrMap bg1="lt1" tx1="dk1" bg2="lt2" tx2="dk2" accent1="accent1" accent2="accent2" accent3="accent3" accent4="accent4" accent5="accent5" accent6="accent6" hlink="hlink" folHlink="folHlink"/>
  <p:sldLayoutIdLst>
    <p:sldLayoutId id="2147483797" r:id="rId1"/>
    <p:sldLayoutId id="2147483799" r:id="rId2"/>
  </p:sldLayoutIdLst>
  <p:hf hdr="0" ftr="0" dt="0"/>
  <p:txStyles>
    <p:titleStyle>
      <a:lvl1pPr algn="l" defTabSz="457200" rtl="0" eaLnBrk="1" latinLnBrk="0" hangingPunct="1">
        <a:spcBef>
          <a:spcPct val="0"/>
        </a:spcBef>
        <a:buNone/>
        <a:defRPr sz="42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000" y="1098000"/>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702000" y="21780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7" name="Picture 3" descr="010023 HRA logo final selection.eps"/>
          <p:cNvPicPr>
            <a:picLocks noChangeAspect="1"/>
          </p:cNvPicPr>
          <p:nvPr/>
        </p:nvPicPr>
        <p:blipFill>
          <a:blip r:embed="rId7"/>
          <a:srcRect/>
          <a:stretch>
            <a:fillRect/>
          </a:stretch>
        </p:blipFill>
        <p:spPr bwMode="auto">
          <a:xfrm>
            <a:off x="7224713" y="328613"/>
            <a:ext cx="1536700" cy="585787"/>
          </a:xfrm>
          <a:prstGeom prst="rect">
            <a:avLst/>
          </a:prstGeom>
          <a:noFill/>
          <a:ln w="9525">
            <a:noFill/>
            <a:miter lim="800000"/>
            <a:headEnd/>
            <a:tailEnd/>
          </a:ln>
        </p:spPr>
      </p:pic>
      <p:sp>
        <p:nvSpPr>
          <p:cNvPr id="8" name="Line 5"/>
          <p:cNvSpPr>
            <a:spLocks noChangeShapeType="1"/>
          </p:cNvSpPr>
          <p:nvPr/>
        </p:nvSpPr>
        <p:spPr bwMode="auto">
          <a:xfrm>
            <a:off x="702000" y="864000"/>
            <a:ext cx="6296400" cy="0"/>
          </a:xfrm>
          <a:prstGeom prst="line">
            <a:avLst/>
          </a:prstGeom>
          <a:noFill/>
          <a:ln w="12700" cap="flat" cmpd="sng" algn="ctr">
            <a:solidFill>
              <a:srgbClr val="F8971D"/>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spTree>
    <p:extLst>
      <p:ext uri="{BB962C8B-B14F-4D97-AF65-F5344CB8AC3E}">
        <p14:creationId xmlns:p14="http://schemas.microsoft.com/office/powerpoint/2010/main" val="160928349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4" r:id="rId3"/>
    <p:sldLayoutId id="2147483805" r:id="rId4"/>
    <p:sldLayoutId id="2147483806" r:id="rId5"/>
  </p:sldLayoutIdLst>
  <p:hf hdr="0" ftr="0" dt="0"/>
  <p:txStyles>
    <p:titleStyle>
      <a:lvl1pPr algn="l" defTabSz="457200" rtl="0" eaLnBrk="1" latinLnBrk="0" hangingPunct="1">
        <a:spcBef>
          <a:spcPct val="0"/>
        </a:spcBef>
        <a:buNone/>
        <a:defRPr sz="4000" kern="1200">
          <a:solidFill>
            <a:srgbClr val="332A8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testingtreatments.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530090" y="1794693"/>
            <a:ext cx="6957390" cy="1957166"/>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5400" dirty="0" err="1" smtClean="0">
                <a:solidFill>
                  <a:schemeClr val="bg1"/>
                </a:solidFill>
                <a:latin typeface="Arial Bold" pitchFamily="-1" charset="0"/>
                <a:ea typeface="Arial Bold" pitchFamily="-1" charset="0"/>
                <a:cs typeface="Arial Bold" pitchFamily="-1" charset="0"/>
              </a:rPr>
              <a:t>REalistiC</a:t>
            </a:r>
            <a:r>
              <a:rPr lang="en-US" sz="5400" dirty="0" smtClean="0">
                <a:solidFill>
                  <a:schemeClr val="bg1"/>
                </a:solidFill>
                <a:latin typeface="Arial Bold" pitchFamily="-1" charset="0"/>
                <a:ea typeface="Arial Bold" pitchFamily="-1" charset="0"/>
                <a:cs typeface="Arial Bold" pitchFamily="-1" charset="0"/>
              </a:rPr>
              <a:t> Decisions</a:t>
            </a:r>
            <a:endParaRPr lang="en-US" sz="5400" dirty="0">
              <a:solidFill>
                <a:schemeClr val="bg1"/>
              </a:solidFill>
              <a:latin typeface="Arial Bold" pitchFamily="-1" charset="0"/>
              <a:ea typeface="Arial Bold" pitchFamily="-1" charset="0"/>
              <a:cs typeface="Arial Bold" pitchFamily="-1" charset="0"/>
            </a:endParaRPr>
          </a:p>
        </p:txBody>
      </p:sp>
      <p:sp>
        <p:nvSpPr>
          <p:cNvPr id="4" name="Title 1"/>
          <p:cNvSpPr txBox="1">
            <a:spLocks/>
          </p:cNvSpPr>
          <p:nvPr/>
        </p:nvSpPr>
        <p:spPr bwMode="auto">
          <a:xfrm>
            <a:off x="883249" y="4628575"/>
            <a:ext cx="6162261" cy="106408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200" kern="1200">
                <a:solidFill>
                  <a:srgbClr val="FFFFFF"/>
                </a:solidFill>
                <a:latin typeface="+mj-lt"/>
                <a:ea typeface="MS PGothic" pitchFamily="34" charset="-128"/>
                <a:cs typeface="Arial"/>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buFont typeface="Arial" pitchFamily="-1" charset="0"/>
              <a:buNone/>
            </a:pPr>
            <a:r>
              <a:rPr lang="en-GB" sz="2000" b="1" i="0" dirty="0" smtClean="0">
                <a:latin typeface="+mn-lt"/>
              </a:rPr>
              <a:t>. </a:t>
            </a:r>
            <a:br>
              <a:rPr lang="en-GB" sz="2000" b="1" i="0" dirty="0" smtClean="0">
                <a:latin typeface="+mn-lt"/>
              </a:rPr>
            </a:br>
            <a:r>
              <a:rPr lang="en-GB" sz="2400" b="1" i="0" dirty="0" smtClean="0">
                <a:latin typeface="+mn-lt"/>
              </a:rPr>
              <a:t/>
            </a:r>
            <a:br>
              <a:rPr lang="en-GB" sz="2400" b="1" i="0" dirty="0" smtClean="0">
                <a:latin typeface="+mn-lt"/>
              </a:rPr>
            </a:br>
            <a:endParaRPr lang="en-GB" sz="2400" b="1" i="0" dirty="0" smtClean="0">
              <a:latin typeface="+mn-lt"/>
            </a:endParaRPr>
          </a:p>
          <a:p>
            <a:pPr algn="ctr">
              <a:buFont typeface="Arial" pitchFamily="-1" charset="0"/>
              <a:buNone/>
            </a:pPr>
            <a:endParaRPr lang="en-GB" sz="2800" b="1" i="0" dirty="0" smtClean="0">
              <a:latin typeface="+mn-lt"/>
            </a:endParaRPr>
          </a:p>
          <a:p>
            <a:pPr algn="ctr">
              <a:buFont typeface="Arial" pitchFamily="-1" charset="0"/>
              <a:buNone/>
            </a:pPr>
            <a:r>
              <a:rPr lang="en-GB" sz="2800" b="1" i="0" dirty="0" smtClean="0">
                <a:latin typeface="+mn-lt"/>
              </a:rPr>
              <a:t/>
            </a:r>
            <a:br>
              <a:rPr lang="en-GB" sz="2800" b="1" i="0" dirty="0" smtClean="0">
                <a:latin typeface="+mn-lt"/>
              </a:rPr>
            </a:br>
            <a:r>
              <a:rPr lang="en-GB" sz="2800" b="1" i="0" dirty="0" smtClean="0">
                <a:latin typeface="+mn-lt"/>
              </a:rPr>
              <a:t/>
            </a:r>
            <a:br>
              <a:rPr lang="en-GB" sz="2800" b="1" i="0" dirty="0" smtClean="0">
                <a:latin typeface="+mn-lt"/>
              </a:rPr>
            </a:br>
            <a:endParaRPr lang="en-US" sz="2800" b="1" i="0" dirty="0">
              <a:solidFill>
                <a:schemeClr val="bg1"/>
              </a:solidFill>
              <a:latin typeface="+mn-lt"/>
              <a:ea typeface="Arial Bold" pitchFamily="-1" charset="0"/>
              <a:cs typeface="Arial Bold" pitchFamily="-1" charset="0"/>
            </a:endParaRPr>
          </a:p>
        </p:txBody>
      </p:sp>
      <p:sp>
        <p:nvSpPr>
          <p:cNvPr id="5" name="Text Placeholder 2"/>
          <p:cNvSpPr>
            <a:spLocks noGrp="1"/>
          </p:cNvSpPr>
          <p:nvPr>
            <p:ph type="body" sz="quarter" idx="10"/>
          </p:nvPr>
        </p:nvSpPr>
        <p:spPr bwMode="auto">
          <a:xfrm>
            <a:off x="993913" y="4157430"/>
            <a:ext cx="6051597" cy="630237"/>
          </a:xfrm>
          <a:noFill/>
          <a:ln>
            <a:miter lim="800000"/>
            <a:headEnd/>
            <a:tailEnd/>
          </a:ln>
        </p:spPr>
        <p:txBody>
          <a:bodyPr vert="horz" wrap="square" lIns="91440" tIns="45720" rIns="91440" bIns="45720" numCol="1" anchor="t" anchorCtr="0" compatLnSpc="1">
            <a:prstTxWarp prst="textNoShape">
              <a:avLst/>
            </a:prstTxWarp>
          </a:bodyPr>
          <a:lstStyle/>
          <a:p>
            <a:pPr algn="ctr">
              <a:buFont typeface="Arial" pitchFamily="-1" charset="0"/>
              <a:buNone/>
            </a:pPr>
            <a:r>
              <a:rPr lang="en-GB" sz="3200" dirty="0" smtClean="0">
                <a:solidFill>
                  <a:schemeClr val="bg1"/>
                </a:solidFill>
                <a:latin typeface="Arial Bold" pitchFamily="-1" charset="0"/>
                <a:ea typeface="Arial Bold" pitchFamily="-1" charset="0"/>
                <a:cs typeface="Arial Bold" pitchFamily="-1" charset="0"/>
              </a:rPr>
              <a:t>A practical grounding for the fair review </a:t>
            </a:r>
            <a:r>
              <a:rPr lang="en-GB" sz="3200" dirty="0" smtClean="0">
                <a:solidFill>
                  <a:schemeClr val="bg1"/>
                </a:solidFill>
                <a:latin typeface="Arial Bold" pitchFamily="-1" charset="0"/>
                <a:ea typeface="Arial Bold" pitchFamily="-1" charset="0"/>
                <a:cs typeface="Arial Bold" pitchFamily="-1" charset="0"/>
              </a:rPr>
              <a:t>of (health related) research</a:t>
            </a:r>
            <a:endParaRPr lang="en-GB" sz="3200" dirty="0">
              <a:solidFill>
                <a:schemeClr val="bg1"/>
              </a:solidFill>
              <a:latin typeface="Arial Bold" pitchFamily="-1" charset="0"/>
              <a:ea typeface="Arial Bold" pitchFamily="-1" charset="0"/>
              <a:cs typeface="Arial Bold" pitchFamily="-1" charset="0"/>
            </a:endParaRP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5220"/>
    </mc:Choice>
    <mc:Fallback>
      <p:transition spd="slow" advTm="352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908" y="1955326"/>
            <a:ext cx="6633222" cy="1015663"/>
          </a:xfrm>
          <a:prstGeom prst="rect">
            <a:avLst/>
          </a:prstGeom>
        </p:spPr>
        <p:txBody>
          <a:bodyPr wrap="square">
            <a:spAutoFit/>
          </a:bodyPr>
          <a:lstStyle/>
          <a:p>
            <a:pPr algn="l"/>
            <a:r>
              <a:rPr lang="en-GB" sz="2000" i="0" dirty="0">
                <a:solidFill>
                  <a:srgbClr val="002060"/>
                </a:solidFill>
                <a:latin typeface="Arial" panose="020B0604020202020204" pitchFamily="34" charset="0"/>
                <a:cs typeface="Arial" panose="020B0604020202020204" pitchFamily="34" charset="0"/>
              </a:rPr>
              <a:t>This process of “construction” also has </a:t>
            </a:r>
            <a:r>
              <a:rPr lang="en-GB" sz="2000" i="0" dirty="0" smtClean="0">
                <a:solidFill>
                  <a:srgbClr val="002060"/>
                </a:solidFill>
                <a:latin typeface="Arial" panose="020B0604020202020204" pitchFamily="34" charset="0"/>
                <a:cs typeface="Arial" panose="020B0604020202020204" pitchFamily="34" charset="0"/>
              </a:rPr>
              <a:t>a further </a:t>
            </a:r>
            <a:r>
              <a:rPr lang="en-GB" sz="2000" i="0" dirty="0">
                <a:solidFill>
                  <a:srgbClr val="002060"/>
                </a:solidFill>
                <a:latin typeface="Arial" panose="020B0604020202020204" pitchFamily="34" charset="0"/>
                <a:cs typeface="Arial" panose="020B0604020202020204" pitchFamily="34" charset="0"/>
              </a:rPr>
              <a:t>purpose. </a:t>
            </a:r>
            <a:endParaRPr lang="en-GB" sz="2000" i="0" dirty="0" smtClean="0">
              <a:solidFill>
                <a:srgbClr val="002060"/>
              </a:solidFill>
              <a:latin typeface="Arial" panose="020B0604020202020204" pitchFamily="34" charset="0"/>
              <a:cs typeface="Arial" panose="020B0604020202020204" pitchFamily="34" charset="0"/>
            </a:endParaRPr>
          </a:p>
          <a:p>
            <a:pPr algn="l"/>
            <a:r>
              <a:rPr lang="en-GB" sz="2000" i="0" dirty="0" smtClean="0">
                <a:solidFill>
                  <a:srgbClr val="002060"/>
                </a:solidFill>
                <a:latin typeface="Arial" panose="020B0604020202020204" pitchFamily="34" charset="0"/>
                <a:cs typeface="Arial" panose="020B0604020202020204" pitchFamily="34" charset="0"/>
              </a:rPr>
              <a:t>It </a:t>
            </a:r>
            <a:r>
              <a:rPr lang="en-GB" sz="2000" i="0" dirty="0">
                <a:solidFill>
                  <a:srgbClr val="002060"/>
                </a:solidFill>
                <a:latin typeface="Arial" panose="020B0604020202020204" pitchFamily="34" charset="0"/>
                <a:cs typeface="Arial" panose="020B0604020202020204" pitchFamily="34" charset="0"/>
              </a:rPr>
              <a:t>helps identify </a:t>
            </a:r>
            <a:r>
              <a:rPr lang="en-GB" sz="2000" i="0" u="sng" dirty="0">
                <a:solidFill>
                  <a:srgbClr val="002060"/>
                </a:solidFill>
                <a:latin typeface="Arial" panose="020B0604020202020204" pitchFamily="34" charset="0"/>
                <a:cs typeface="Arial" panose="020B0604020202020204" pitchFamily="34" charset="0"/>
              </a:rPr>
              <a:t>key ethical issues </a:t>
            </a:r>
            <a:r>
              <a:rPr lang="en-GB" sz="2000" i="0" dirty="0">
                <a:solidFill>
                  <a:srgbClr val="002060"/>
                </a:solidFill>
                <a:latin typeface="Arial" panose="020B0604020202020204" pitchFamily="34" charset="0"/>
                <a:cs typeface="Arial" panose="020B0604020202020204" pitchFamily="34" charset="0"/>
              </a:rPr>
              <a:t>that will </a:t>
            </a:r>
            <a:r>
              <a:rPr lang="en-GB" sz="2000" i="0" dirty="0" smtClean="0">
                <a:solidFill>
                  <a:srgbClr val="002060"/>
                </a:solidFill>
                <a:latin typeface="Arial" panose="020B0604020202020204" pitchFamily="34" charset="0"/>
                <a:cs typeface="Arial" panose="020B0604020202020204" pitchFamily="34" charset="0"/>
              </a:rPr>
              <a:t>direct later analysis</a:t>
            </a:r>
            <a:r>
              <a:rPr lang="en-GB" sz="2000" i="0" dirty="0">
                <a:solidFill>
                  <a:srgbClr val="002060"/>
                </a:solidFill>
                <a:latin typeface="Arial" panose="020B0604020202020204" pitchFamily="34" charset="0"/>
                <a:cs typeface="Arial" panose="020B0604020202020204" pitchFamily="34" charset="0"/>
              </a:rPr>
              <a:t>. </a:t>
            </a:r>
            <a:endParaRPr lang="en-GB" sz="2000" b="1" i="0"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257908" y="1304723"/>
            <a:ext cx="7666892" cy="461665"/>
          </a:xfrm>
          <a:prstGeom prst="rect">
            <a:avLst/>
          </a:prstGeom>
        </p:spPr>
        <p:txBody>
          <a:bodyPr wrap="square">
            <a:spAutoFit/>
          </a:bodyPr>
          <a:lstStyle/>
          <a:p>
            <a:pPr algn="l"/>
            <a:r>
              <a:rPr lang="en-GB" b="1" i="0" dirty="0">
                <a:latin typeface="+mn-lt"/>
              </a:rPr>
              <a:t>STEP 1: C</a:t>
            </a:r>
            <a:r>
              <a:rPr lang="en-GB" b="1" i="0" dirty="0" smtClean="0">
                <a:latin typeface="+mn-lt"/>
              </a:rPr>
              <a:t>onstructing</a:t>
            </a:r>
            <a:r>
              <a:rPr lang="en-GB" b="1" i="0" dirty="0">
                <a:latin typeface="+mn-lt"/>
              </a:rPr>
              <a:t>” a picture of the </a:t>
            </a:r>
            <a:r>
              <a:rPr lang="en-GB" b="1" i="0" dirty="0" smtClean="0">
                <a:latin typeface="+mn-lt"/>
              </a:rPr>
              <a:t>research </a:t>
            </a:r>
            <a:endParaRPr lang="en-GB" b="1" i="0" dirty="0">
              <a:latin typeface="+mn-lt"/>
            </a:endParaRPr>
          </a:p>
        </p:txBody>
      </p:sp>
      <p:sp>
        <p:nvSpPr>
          <p:cNvPr id="3" name="TextBox 2"/>
          <p:cNvSpPr txBox="1"/>
          <p:nvPr/>
        </p:nvSpPr>
        <p:spPr>
          <a:xfrm>
            <a:off x="3774831" y="3825420"/>
            <a:ext cx="4729498" cy="2000548"/>
          </a:xfrm>
          <a:prstGeom prst="rect">
            <a:avLst/>
          </a:prstGeom>
          <a:noFill/>
        </p:spPr>
        <p:txBody>
          <a:bodyPr wrap="square" rtlCol="0">
            <a:spAutoFit/>
          </a:bodyPr>
          <a:lstStyle/>
          <a:p>
            <a:r>
              <a:rPr lang="en-GB" sz="2000" i="0" dirty="0" smtClean="0">
                <a:solidFill>
                  <a:srgbClr val="002060"/>
                </a:solidFill>
                <a:latin typeface="+mn-lt"/>
              </a:rPr>
              <a:t>As an example, what are the likely ethical issues in</a:t>
            </a:r>
          </a:p>
          <a:p>
            <a:endParaRPr lang="en-GB" sz="2000" i="0" dirty="0" smtClean="0">
              <a:solidFill>
                <a:srgbClr val="002060"/>
              </a:solidFill>
              <a:latin typeface="+mn-lt"/>
            </a:endParaRPr>
          </a:p>
          <a:p>
            <a:r>
              <a:rPr lang="en-GB" dirty="0" smtClean="0">
                <a:solidFill>
                  <a:srgbClr val="002060"/>
                </a:solidFill>
              </a:rPr>
              <a:t>“</a:t>
            </a:r>
            <a:r>
              <a:rPr lang="en-GB" sz="2000" i="0" dirty="0" smtClean="0">
                <a:solidFill>
                  <a:srgbClr val="002060"/>
                </a:solidFill>
                <a:latin typeface="+mn-lt"/>
              </a:rPr>
              <a:t>A randomised controlled trial of </a:t>
            </a:r>
            <a:r>
              <a:rPr lang="en-GB" sz="2000" i="0" dirty="0" err="1" smtClean="0">
                <a:solidFill>
                  <a:srgbClr val="002060"/>
                </a:solidFill>
                <a:latin typeface="+mn-lt"/>
              </a:rPr>
              <a:t>pufficillin</a:t>
            </a:r>
            <a:r>
              <a:rPr lang="en-GB" sz="2000" i="0" dirty="0" smtClean="0">
                <a:solidFill>
                  <a:srgbClr val="002060"/>
                </a:solidFill>
                <a:latin typeface="+mn-lt"/>
              </a:rPr>
              <a:t> in children with Cystic Fibrosis assessing response by lung function”?</a:t>
            </a:r>
            <a:endParaRPr lang="en-GB" sz="2000" i="0" dirty="0">
              <a:solidFill>
                <a:srgbClr val="002060"/>
              </a:solidFill>
              <a:latin typeface="+mn-lt"/>
            </a:endParaRPr>
          </a:p>
        </p:txBody>
      </p:sp>
      <p:sp>
        <p:nvSpPr>
          <p:cNvPr id="7"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smtClean="0">
                <a:solidFill>
                  <a:srgbClr val="002060"/>
                </a:solidFill>
                <a:latin typeface="Arial" panose="020B0604020202020204" pitchFamily="34" charset="0"/>
                <a:cs typeface="Arial" panose="020B0604020202020204" pitchFamily="34" charset="0"/>
              </a:rPr>
              <a:t>Four steps</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69843" y="2963072"/>
            <a:ext cx="2570921" cy="3274768"/>
          </a:xfrm>
          <a:prstGeom prst="rect">
            <a:avLst/>
          </a:prstGeom>
        </p:spPr>
      </p:pic>
      <p:sp>
        <p:nvSpPr>
          <p:cNvPr id="9" name="Slide Number Placeholder 8"/>
          <p:cNvSpPr>
            <a:spLocks noGrp="1"/>
          </p:cNvSpPr>
          <p:nvPr>
            <p:ph type="sldNum" sz="quarter" idx="11"/>
          </p:nvPr>
        </p:nvSpPr>
        <p:spPr/>
        <p:txBody>
          <a:bodyPr/>
          <a:lstStyle/>
          <a:p>
            <a:pPr>
              <a:defRPr/>
            </a:pPr>
            <a:fld id="{C4E11FF4-1896-4D2C-8E84-92C140924C95}" type="slidenum">
              <a:rPr lang="en-GB" smtClean="0"/>
              <a:pPr>
                <a:defRPr/>
              </a:pPr>
              <a:t>10</a:t>
            </a:fld>
            <a:endParaRPr lang="en-GB"/>
          </a:p>
        </p:txBody>
      </p:sp>
    </p:spTree>
    <p:extLst>
      <p:ext uri="{BB962C8B-B14F-4D97-AF65-F5344CB8AC3E}">
        <p14:creationId xmlns:p14="http://schemas.microsoft.com/office/powerpoint/2010/main" val="3610612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txBox="1">
            <a:spLocks noChangeArrowheads="1"/>
          </p:cNvSpPr>
          <p:nvPr/>
        </p:nvSpPr>
        <p:spPr bwMode="auto">
          <a:xfrm>
            <a:off x="268093" y="1318755"/>
            <a:ext cx="7822158" cy="426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l">
              <a:lnSpc>
                <a:spcPct val="80000"/>
              </a:lnSpc>
            </a:pPr>
            <a:r>
              <a:rPr lang="en-GB" b="1" i="0" dirty="0" smtClean="0">
                <a:solidFill>
                  <a:srgbClr val="002060"/>
                </a:solidFill>
                <a:latin typeface="Arial" panose="020B0604020202020204" pitchFamily="34" charset="0"/>
                <a:cs typeface="Arial" panose="020B0604020202020204" pitchFamily="34" charset="0"/>
              </a:rPr>
              <a:t>STEP 2: breaking the study into ethical domains</a:t>
            </a:r>
            <a:endParaRPr lang="en-GB" b="1" i="0" dirty="0">
              <a:solidFill>
                <a:srgbClr val="002060"/>
              </a:solidFill>
              <a:latin typeface="Arial" panose="020B0604020202020204" pitchFamily="34" charset="0"/>
              <a:cs typeface="Arial" panose="020B0604020202020204" pitchFamily="34" charset="0"/>
            </a:endParaRPr>
          </a:p>
          <a:p>
            <a:pPr algn="l" eaLnBrk="1" hangingPunct="1">
              <a:lnSpc>
                <a:spcPct val="80000"/>
              </a:lnSpc>
            </a:pPr>
            <a:endParaRPr lang="en-GB" b="1" i="0" dirty="0">
              <a:solidFill>
                <a:srgbClr val="002060"/>
              </a:solidFill>
              <a:latin typeface="Arial" panose="020B0604020202020204" pitchFamily="34" charset="0"/>
              <a:cs typeface="Arial" panose="020B0604020202020204" pitchFamily="34" charset="0"/>
            </a:endParaRPr>
          </a:p>
          <a:p>
            <a:pPr algn="l" eaLnBrk="1" hangingPunct="1">
              <a:spcBef>
                <a:spcPts val="0"/>
              </a:spcBef>
            </a:pPr>
            <a:r>
              <a:rPr lang="en-GB" sz="2000" i="0" dirty="0" smtClean="0">
                <a:solidFill>
                  <a:schemeClr val="tx2"/>
                </a:solidFill>
                <a:latin typeface="Arial" panose="020B0604020202020204" pitchFamily="34" charset="0"/>
                <a:cs typeface="Arial" panose="020B0604020202020204" pitchFamily="34" charset="0"/>
              </a:rPr>
              <a:t>Step I, “Construction” doesn’t permit judgement. While it might provide “pointers” it lacks sufficient detail to allow a full analysis. For this we need to break the study down into what we might call its constituent “ethical domains”. </a:t>
            </a:r>
          </a:p>
          <a:p>
            <a:pPr algn="l" eaLnBrk="1" hangingPunct="1">
              <a:lnSpc>
                <a:spcPct val="80000"/>
              </a:lnSpc>
            </a:pPr>
            <a:endParaRPr lang="en-GB" sz="2000" i="0" dirty="0" smtClean="0">
              <a:solidFill>
                <a:schemeClr val="tx2"/>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smtClean="0">
                <a:solidFill>
                  <a:srgbClr val="002060"/>
                </a:solidFill>
                <a:latin typeface="Arial" panose="020B0604020202020204" pitchFamily="34" charset="0"/>
                <a:cs typeface="Arial" panose="020B0604020202020204" pitchFamily="34" charset="0"/>
              </a:rPr>
              <a:t>Four steps</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C4E11FF4-1896-4D2C-8E84-92C140924C95}" type="slidenum">
              <a:rPr lang="en-GB" smtClean="0"/>
              <a:pPr>
                <a:defRPr/>
              </a:pPr>
              <a:t>11</a:t>
            </a:fld>
            <a:endParaRPr lang="en-GB"/>
          </a:p>
        </p:txBody>
      </p:sp>
    </p:spTree>
    <p:extLst>
      <p:ext uri="{BB962C8B-B14F-4D97-AF65-F5344CB8AC3E}">
        <p14:creationId xmlns:p14="http://schemas.microsoft.com/office/powerpoint/2010/main" val="2735484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89892" y="2156727"/>
            <a:ext cx="8642235" cy="4333495"/>
          </a:xfrm>
          <a:prstGeom prst="rect">
            <a:avLst/>
          </a:prstGeom>
          <a:noFill/>
          <a:ln w="9525">
            <a:noFill/>
            <a:miter lim="800000"/>
            <a:headEnd/>
            <a:tailEnd/>
          </a:ln>
          <a:effectLst/>
        </p:spPr>
        <p:txBody>
          <a:bodyPr numCol="2"/>
          <a:lstStyle/>
          <a:p>
            <a:pPr algn="l" eaLnBrk="1" hangingPunct="1">
              <a:spcBef>
                <a:spcPts val="0"/>
              </a:spcBef>
              <a:spcAft>
                <a:spcPts val="0"/>
              </a:spcAft>
              <a:buClr>
                <a:schemeClr val="hlink"/>
              </a:buClr>
              <a:buSzPct val="70000"/>
              <a:defRPr/>
            </a:pPr>
            <a:r>
              <a:rPr lang="en-GB" sz="2000" b="1" i="0" kern="0" dirty="0" smtClean="0">
                <a:solidFill>
                  <a:schemeClr val="tx2"/>
                </a:solidFill>
                <a:latin typeface="Arial" pitchFamily="34" charset="0"/>
                <a:cs typeface="Arial" pitchFamily="34" charset="0"/>
              </a:rPr>
              <a:t>1 Based on IRAS*</a:t>
            </a:r>
          </a:p>
          <a:p>
            <a:pPr marL="285750" indent="-285750" algn="l" eaLnBrk="1" hangingPunct="1">
              <a:spcBef>
                <a:spcPts val="0"/>
              </a:spcBef>
              <a:spcAft>
                <a:spcPts val="0"/>
              </a:spcAft>
              <a:buClr>
                <a:srgbClr val="002060"/>
              </a:buClr>
              <a:buSzPct val="70000"/>
              <a:buFont typeface="Arial" panose="020B0604020202020204" pitchFamily="34" charset="0"/>
              <a:buChar char="•"/>
              <a:defRPr/>
            </a:pPr>
            <a:r>
              <a:rPr lang="en-GB" sz="2000" i="0" kern="0" dirty="0" smtClean="0">
                <a:solidFill>
                  <a:schemeClr val="tx2"/>
                </a:solidFill>
                <a:latin typeface="Arial" pitchFamily="34" charset="0"/>
                <a:cs typeface="Arial" pitchFamily="34" charset="0"/>
              </a:rPr>
              <a:t>Independent </a:t>
            </a:r>
            <a:r>
              <a:rPr lang="en-GB" sz="2000" i="0" kern="0" dirty="0">
                <a:solidFill>
                  <a:schemeClr val="tx2"/>
                </a:solidFill>
                <a:latin typeface="Arial" pitchFamily="34" charset="0"/>
                <a:cs typeface="Arial" pitchFamily="34" charset="0"/>
              </a:rPr>
              <a:t>review</a:t>
            </a:r>
            <a:endParaRPr lang="en-GB" sz="2000" b="1" i="0" kern="0" dirty="0">
              <a:solidFill>
                <a:schemeClr val="tx2"/>
              </a:solidFill>
              <a:latin typeface="Arial" pitchFamily="34" charset="0"/>
              <a:cs typeface="Arial" pitchFamily="34" charset="0"/>
            </a:endParaRPr>
          </a:p>
          <a:p>
            <a:pPr marL="228600" indent="-228600" algn="l" eaLnBrk="1" hangingPunct="1">
              <a:spcBef>
                <a:spcPts val="0"/>
              </a:spcBef>
              <a:spcAft>
                <a:spcPts val="0"/>
              </a:spcAft>
              <a:buClr>
                <a:srgbClr val="002060"/>
              </a:buClr>
              <a:buSzPct val="70000"/>
              <a:buFont typeface="Arial" pitchFamily="34" charset="0"/>
              <a:buChar char="•"/>
              <a:defRPr/>
            </a:pPr>
            <a:r>
              <a:rPr lang="en-GB" sz="2000" i="0" kern="0" dirty="0">
                <a:solidFill>
                  <a:schemeClr val="tx2"/>
                </a:solidFill>
                <a:latin typeface="Arial" pitchFamily="34" charset="0"/>
                <a:cs typeface="Arial" pitchFamily="34" charset="0"/>
              </a:rPr>
              <a:t>Social </a:t>
            </a:r>
            <a:r>
              <a:rPr lang="en-GB" sz="2000" i="0" kern="0" dirty="0" smtClean="0">
                <a:solidFill>
                  <a:schemeClr val="tx2"/>
                </a:solidFill>
                <a:latin typeface="Arial" pitchFamily="34" charset="0"/>
                <a:cs typeface="Arial" pitchFamily="34" charset="0"/>
              </a:rPr>
              <a:t>and </a:t>
            </a:r>
            <a:r>
              <a:rPr lang="en-GB" sz="2000" i="0" kern="0" dirty="0">
                <a:solidFill>
                  <a:schemeClr val="tx2"/>
                </a:solidFill>
                <a:latin typeface="Arial" pitchFamily="34" charset="0"/>
                <a:cs typeface="Arial" pitchFamily="34" charset="0"/>
              </a:rPr>
              <a:t>scientific </a:t>
            </a:r>
            <a:r>
              <a:rPr lang="en-GB" sz="2000" i="0" kern="0" dirty="0" smtClean="0">
                <a:solidFill>
                  <a:schemeClr val="tx2"/>
                </a:solidFill>
                <a:latin typeface="Arial" pitchFamily="34" charset="0"/>
                <a:cs typeface="Arial" pitchFamily="34" charset="0"/>
              </a:rPr>
              <a:t>value </a:t>
            </a:r>
            <a:endParaRPr lang="en-GB" sz="2000" b="1" i="0" kern="0" dirty="0">
              <a:solidFill>
                <a:schemeClr val="tx2"/>
              </a:solidFill>
              <a:latin typeface="Arial" pitchFamily="34" charset="0"/>
              <a:cs typeface="Arial" pitchFamily="34" charset="0"/>
            </a:endParaRPr>
          </a:p>
          <a:p>
            <a:pPr marL="228600" indent="-228600" algn="l" eaLnBrk="1" hangingPunct="1">
              <a:spcBef>
                <a:spcPts val="0"/>
              </a:spcBef>
              <a:spcAft>
                <a:spcPts val="0"/>
              </a:spcAft>
              <a:buClr>
                <a:srgbClr val="002060"/>
              </a:buClr>
              <a:buSzPct val="70000"/>
              <a:buFont typeface="Arial" pitchFamily="34" charset="0"/>
              <a:buChar char="•"/>
              <a:defRPr/>
            </a:pPr>
            <a:r>
              <a:rPr lang="en-GB" sz="2000" i="0" kern="0" dirty="0">
                <a:solidFill>
                  <a:schemeClr val="tx2"/>
                </a:solidFill>
                <a:latin typeface="Arial" pitchFamily="34" charset="0"/>
                <a:cs typeface="Arial" pitchFamily="34" charset="0"/>
              </a:rPr>
              <a:t>Suitability of a</a:t>
            </a:r>
            <a:r>
              <a:rPr lang="en-GB" sz="2000" i="0" kern="0" dirty="0" smtClean="0">
                <a:solidFill>
                  <a:schemeClr val="tx2"/>
                </a:solidFill>
                <a:latin typeface="Arial" pitchFamily="34" charset="0"/>
                <a:cs typeface="Arial" pitchFamily="34" charset="0"/>
              </a:rPr>
              <a:t>pplicant </a:t>
            </a:r>
            <a:r>
              <a:rPr lang="en-GB" sz="2000" i="0" kern="0" dirty="0">
                <a:solidFill>
                  <a:schemeClr val="tx2"/>
                </a:solidFill>
                <a:latin typeface="Arial" pitchFamily="34" charset="0"/>
                <a:cs typeface="Arial" pitchFamily="34" charset="0"/>
              </a:rPr>
              <a:t>and </a:t>
            </a:r>
            <a:r>
              <a:rPr lang="en-GB" sz="2000" i="0" kern="0" dirty="0" smtClean="0">
                <a:solidFill>
                  <a:schemeClr val="tx2"/>
                </a:solidFill>
                <a:latin typeface="Arial" pitchFamily="34" charset="0"/>
                <a:cs typeface="Arial" pitchFamily="34" charset="0"/>
              </a:rPr>
              <a:t>support </a:t>
            </a:r>
            <a:endParaRPr lang="en-GB" sz="2000" b="1" i="0" kern="0" dirty="0">
              <a:solidFill>
                <a:schemeClr val="tx2"/>
              </a:solidFill>
              <a:latin typeface="Arial" pitchFamily="34" charset="0"/>
              <a:cs typeface="Arial" pitchFamily="34" charset="0"/>
            </a:endParaRPr>
          </a:p>
          <a:p>
            <a:pPr marL="228600" indent="-228600" algn="l" eaLnBrk="1" hangingPunct="1">
              <a:spcBef>
                <a:spcPts val="0"/>
              </a:spcBef>
              <a:spcAft>
                <a:spcPts val="0"/>
              </a:spcAft>
              <a:buClr>
                <a:srgbClr val="002060"/>
              </a:buClr>
              <a:buSzPct val="70000"/>
              <a:buFont typeface="Arial" pitchFamily="34" charset="0"/>
              <a:buChar char="•"/>
              <a:defRPr/>
            </a:pPr>
            <a:r>
              <a:rPr lang="en-GB" sz="2000" i="0" kern="0" dirty="0" smtClean="0">
                <a:solidFill>
                  <a:schemeClr val="tx2"/>
                </a:solidFill>
                <a:latin typeface="Arial" pitchFamily="34" charset="0"/>
                <a:cs typeface="Arial" pitchFamily="34" charset="0"/>
              </a:rPr>
              <a:t>Recruitment, access </a:t>
            </a:r>
            <a:r>
              <a:rPr lang="en-GB" sz="2000" i="0" kern="0" dirty="0">
                <a:solidFill>
                  <a:schemeClr val="tx2"/>
                </a:solidFill>
                <a:latin typeface="Arial" pitchFamily="34" charset="0"/>
                <a:cs typeface="Arial" pitchFamily="34" charset="0"/>
              </a:rPr>
              <a:t>to </a:t>
            </a:r>
            <a:r>
              <a:rPr lang="en-GB" sz="2000" i="0" kern="0" dirty="0" smtClean="0">
                <a:solidFill>
                  <a:schemeClr val="tx2"/>
                </a:solidFill>
                <a:latin typeface="Arial" pitchFamily="34" charset="0"/>
                <a:cs typeface="Arial" pitchFamily="34" charset="0"/>
              </a:rPr>
              <a:t>information</a:t>
            </a:r>
            <a:endParaRPr lang="en-GB" sz="2000" b="1" i="0" kern="0" dirty="0">
              <a:solidFill>
                <a:schemeClr val="tx2"/>
              </a:solidFill>
              <a:latin typeface="Arial" pitchFamily="34" charset="0"/>
              <a:cs typeface="Arial" pitchFamily="34" charset="0"/>
            </a:endParaRPr>
          </a:p>
          <a:p>
            <a:pPr marL="228600" indent="-228600" algn="l" eaLnBrk="1" hangingPunct="1">
              <a:spcBef>
                <a:spcPts val="0"/>
              </a:spcBef>
              <a:spcAft>
                <a:spcPts val="0"/>
              </a:spcAft>
              <a:buClr>
                <a:srgbClr val="002060"/>
              </a:buClr>
              <a:buSzPct val="70000"/>
              <a:buFont typeface="Arial" pitchFamily="34" charset="0"/>
              <a:buChar char="•"/>
              <a:defRPr/>
            </a:pPr>
            <a:r>
              <a:rPr lang="en-GB" sz="2000" i="0" kern="0" dirty="0">
                <a:solidFill>
                  <a:schemeClr val="tx2"/>
                </a:solidFill>
                <a:latin typeface="Arial" pitchFamily="34" charset="0"/>
                <a:cs typeface="Arial" pitchFamily="34" charset="0"/>
              </a:rPr>
              <a:t>Inclusion and exclusion </a:t>
            </a:r>
            <a:r>
              <a:rPr lang="en-GB" sz="2000" i="0" kern="0" dirty="0" smtClean="0">
                <a:solidFill>
                  <a:schemeClr val="tx2"/>
                </a:solidFill>
                <a:latin typeface="Arial" pitchFamily="34" charset="0"/>
                <a:cs typeface="Arial" pitchFamily="34" charset="0"/>
              </a:rPr>
              <a:t>. </a:t>
            </a:r>
            <a:endParaRPr lang="en-GB" sz="2000" b="1" i="0" kern="0" dirty="0">
              <a:solidFill>
                <a:schemeClr val="tx2"/>
              </a:solidFill>
              <a:latin typeface="Arial" pitchFamily="34" charset="0"/>
              <a:cs typeface="Arial" pitchFamily="34" charset="0"/>
            </a:endParaRPr>
          </a:p>
          <a:p>
            <a:pPr marL="228600" indent="-228600" algn="l" eaLnBrk="1" hangingPunct="1">
              <a:spcBef>
                <a:spcPts val="0"/>
              </a:spcBef>
              <a:spcAft>
                <a:spcPts val="0"/>
              </a:spcAft>
              <a:buClr>
                <a:srgbClr val="002060"/>
              </a:buClr>
              <a:buSzPct val="70000"/>
              <a:buFont typeface="Arial" pitchFamily="34" charset="0"/>
              <a:buChar char="•"/>
              <a:defRPr/>
            </a:pPr>
            <a:r>
              <a:rPr lang="en-GB" sz="2000" i="0" kern="0" dirty="0" smtClean="0">
                <a:solidFill>
                  <a:schemeClr val="tx2"/>
                </a:solidFill>
                <a:latin typeface="Arial" pitchFamily="34" charset="0"/>
                <a:cs typeface="Arial" pitchFamily="34" charset="0"/>
              </a:rPr>
              <a:t>Risk, harms and benefits</a:t>
            </a:r>
            <a:endParaRPr lang="en-GB" sz="2000" b="1" i="0" kern="0" dirty="0">
              <a:solidFill>
                <a:schemeClr val="tx2"/>
              </a:solidFill>
              <a:latin typeface="Arial" pitchFamily="34" charset="0"/>
              <a:cs typeface="Arial" pitchFamily="34" charset="0"/>
            </a:endParaRPr>
          </a:p>
          <a:p>
            <a:pPr marL="228600" indent="-228600" algn="l" eaLnBrk="1" hangingPunct="1">
              <a:spcBef>
                <a:spcPts val="0"/>
              </a:spcBef>
              <a:spcAft>
                <a:spcPts val="0"/>
              </a:spcAft>
              <a:buClr>
                <a:srgbClr val="002060"/>
              </a:buClr>
              <a:buSzPct val="70000"/>
              <a:buFont typeface="Arial" pitchFamily="34" charset="0"/>
              <a:buChar char="•"/>
              <a:defRPr/>
            </a:pPr>
            <a:r>
              <a:rPr lang="en-GB" sz="2000" i="0" kern="0" dirty="0">
                <a:solidFill>
                  <a:schemeClr val="tx2"/>
                </a:solidFill>
                <a:latin typeface="Arial" pitchFamily="34" charset="0"/>
                <a:cs typeface="Arial" pitchFamily="34" charset="0"/>
              </a:rPr>
              <a:t>C</a:t>
            </a:r>
            <a:r>
              <a:rPr lang="en-GB" sz="2000" i="0" kern="0" dirty="0" smtClean="0">
                <a:solidFill>
                  <a:schemeClr val="tx2"/>
                </a:solidFill>
                <a:latin typeface="Arial" pitchFamily="34" charset="0"/>
                <a:cs typeface="Arial" pitchFamily="34" charset="0"/>
              </a:rPr>
              <a:t>onsent and participant </a:t>
            </a:r>
            <a:r>
              <a:rPr lang="en-GB" sz="2000" i="0" kern="0" dirty="0">
                <a:solidFill>
                  <a:schemeClr val="tx2"/>
                </a:solidFill>
                <a:latin typeface="Arial" pitchFamily="34" charset="0"/>
                <a:cs typeface="Arial" pitchFamily="34" charset="0"/>
              </a:rPr>
              <a:t>Information</a:t>
            </a:r>
            <a:endParaRPr lang="en-GB" sz="2000" b="1" i="0" kern="0" dirty="0">
              <a:solidFill>
                <a:schemeClr val="tx2"/>
              </a:solidFill>
              <a:latin typeface="Arial" pitchFamily="34" charset="0"/>
              <a:cs typeface="Arial" pitchFamily="34" charset="0"/>
            </a:endParaRPr>
          </a:p>
          <a:p>
            <a:pPr marL="228600" indent="-228600" algn="l" eaLnBrk="1" hangingPunct="1">
              <a:spcBef>
                <a:spcPts val="0"/>
              </a:spcBef>
              <a:spcAft>
                <a:spcPts val="0"/>
              </a:spcAft>
              <a:buClr>
                <a:srgbClr val="002060"/>
              </a:buClr>
              <a:buSzPct val="70000"/>
              <a:buFont typeface="Arial" pitchFamily="34" charset="0"/>
              <a:buChar char="•"/>
              <a:defRPr/>
            </a:pPr>
            <a:r>
              <a:rPr lang="en-US" sz="2000" i="0" kern="0" dirty="0">
                <a:solidFill>
                  <a:schemeClr val="tx2"/>
                </a:solidFill>
                <a:latin typeface="Arial" pitchFamily="34" charset="0"/>
                <a:cs typeface="Arial" pitchFamily="34" charset="0"/>
              </a:rPr>
              <a:t>Confidentiality</a:t>
            </a:r>
            <a:endParaRPr lang="en-GB" sz="2000" b="1" i="0" kern="0" dirty="0">
              <a:solidFill>
                <a:schemeClr val="tx2"/>
              </a:solidFill>
              <a:latin typeface="Arial" pitchFamily="34" charset="0"/>
              <a:cs typeface="Arial" pitchFamily="34" charset="0"/>
            </a:endParaRPr>
          </a:p>
          <a:p>
            <a:pPr marL="228600" indent="-228600" algn="l" eaLnBrk="1" hangingPunct="1">
              <a:spcBef>
                <a:spcPts val="0"/>
              </a:spcBef>
              <a:spcAft>
                <a:spcPts val="0"/>
              </a:spcAft>
              <a:buClr>
                <a:srgbClr val="002060"/>
              </a:buClr>
              <a:buSzPct val="70000"/>
              <a:buFont typeface="Arial" pitchFamily="34" charset="0"/>
              <a:buChar char="•"/>
              <a:defRPr/>
            </a:pPr>
            <a:r>
              <a:rPr lang="en-GB" sz="2000" i="0" kern="0" dirty="0">
                <a:solidFill>
                  <a:schemeClr val="tx2"/>
                </a:solidFill>
                <a:latin typeface="Arial" pitchFamily="34" charset="0"/>
                <a:cs typeface="Arial" pitchFamily="34" charset="0"/>
              </a:rPr>
              <a:t>Payment to participants</a:t>
            </a:r>
            <a:endParaRPr lang="en-GB" sz="2000" b="1" i="0" kern="0" dirty="0">
              <a:solidFill>
                <a:schemeClr val="tx2"/>
              </a:solidFill>
              <a:latin typeface="Arial" pitchFamily="34" charset="0"/>
              <a:cs typeface="Arial" pitchFamily="34" charset="0"/>
            </a:endParaRPr>
          </a:p>
          <a:p>
            <a:pPr marL="228600" indent="-228600" algn="l" eaLnBrk="1" hangingPunct="1">
              <a:spcBef>
                <a:spcPts val="0"/>
              </a:spcBef>
              <a:spcAft>
                <a:spcPts val="0"/>
              </a:spcAft>
              <a:buClr>
                <a:srgbClr val="002060"/>
              </a:buClr>
              <a:buSzPct val="70000"/>
              <a:buFont typeface="Arial" pitchFamily="34" charset="0"/>
              <a:buChar char="•"/>
              <a:defRPr/>
            </a:pPr>
            <a:r>
              <a:rPr lang="en-GB" sz="2000" i="0" kern="0" dirty="0">
                <a:solidFill>
                  <a:schemeClr val="tx2"/>
                </a:solidFill>
                <a:latin typeface="Arial" pitchFamily="34" charset="0"/>
                <a:cs typeface="Arial" pitchFamily="34" charset="0"/>
              </a:rPr>
              <a:t>Compensation, </a:t>
            </a:r>
            <a:r>
              <a:rPr lang="en-GB" sz="2000" i="0" kern="0" dirty="0" smtClean="0">
                <a:solidFill>
                  <a:schemeClr val="tx2"/>
                </a:solidFill>
                <a:latin typeface="Arial" pitchFamily="34" charset="0"/>
                <a:cs typeface="Arial" pitchFamily="34" charset="0"/>
              </a:rPr>
              <a:t>insurance</a:t>
            </a:r>
            <a:endParaRPr lang="en-GB" sz="2000" b="1" i="0" kern="0" dirty="0">
              <a:solidFill>
                <a:schemeClr val="tx2"/>
              </a:solidFill>
              <a:latin typeface="Arial" pitchFamily="34" charset="0"/>
              <a:cs typeface="Arial" pitchFamily="34" charset="0"/>
            </a:endParaRPr>
          </a:p>
          <a:p>
            <a:pPr marL="228600" indent="-228600" algn="l" eaLnBrk="1" hangingPunct="1">
              <a:spcBef>
                <a:spcPts val="0"/>
              </a:spcBef>
              <a:spcAft>
                <a:spcPts val="0"/>
              </a:spcAft>
              <a:buClr>
                <a:srgbClr val="002060"/>
              </a:buClr>
              <a:buSzPct val="70000"/>
              <a:buFont typeface="Arial" pitchFamily="34" charset="0"/>
              <a:buChar char="•"/>
              <a:defRPr/>
            </a:pPr>
            <a:r>
              <a:rPr lang="en-GB" sz="2000" i="0" kern="0" dirty="0">
                <a:solidFill>
                  <a:schemeClr val="tx2"/>
                </a:solidFill>
                <a:latin typeface="Arial" pitchFamily="34" charset="0"/>
                <a:cs typeface="Arial" pitchFamily="34" charset="0"/>
              </a:rPr>
              <a:t>End of trial arrangements </a:t>
            </a:r>
            <a:endParaRPr lang="en-GB" sz="2000" i="0" kern="0" dirty="0" smtClean="0">
              <a:solidFill>
                <a:schemeClr val="tx2"/>
              </a:solidFill>
              <a:latin typeface="Arial" pitchFamily="34" charset="0"/>
              <a:cs typeface="Arial" pitchFamily="34" charset="0"/>
            </a:endParaRPr>
          </a:p>
          <a:p>
            <a:pPr algn="l" eaLnBrk="1" hangingPunct="1">
              <a:spcBef>
                <a:spcPts val="0"/>
              </a:spcBef>
              <a:spcAft>
                <a:spcPts val="0"/>
              </a:spcAft>
              <a:buClr>
                <a:schemeClr val="hlink"/>
              </a:buClr>
              <a:buSzPct val="70000"/>
              <a:defRPr/>
            </a:pPr>
            <a:endParaRPr lang="en-GB" sz="1600" i="0" kern="0" dirty="0" smtClean="0">
              <a:solidFill>
                <a:schemeClr val="tx2"/>
              </a:solidFill>
              <a:latin typeface="+mn-lt"/>
            </a:endParaRPr>
          </a:p>
          <a:p>
            <a:pPr marL="268288" algn="l" eaLnBrk="1" hangingPunct="1">
              <a:spcBef>
                <a:spcPts val="0"/>
              </a:spcBef>
              <a:spcAft>
                <a:spcPts val="0"/>
              </a:spcAft>
              <a:buClr>
                <a:schemeClr val="hlink"/>
              </a:buClr>
              <a:buSzPct val="70000"/>
              <a:defRPr/>
            </a:pPr>
            <a:r>
              <a:rPr lang="en-GB" sz="2000" b="1" i="0" kern="0" dirty="0" smtClean="0">
                <a:solidFill>
                  <a:schemeClr val="tx2"/>
                </a:solidFill>
                <a:latin typeface="Arial" panose="020B0604020202020204" pitchFamily="34" charset="0"/>
                <a:cs typeface="Arial" panose="020B0604020202020204" pitchFamily="34" charset="0"/>
              </a:rPr>
              <a:t>2. After Emanuel et al</a:t>
            </a:r>
          </a:p>
          <a:p>
            <a:pPr marL="446088" indent="-177800" algn="l" eaLnBrk="1" hangingPunct="1">
              <a:spcBef>
                <a:spcPts val="0"/>
              </a:spcBef>
              <a:spcAft>
                <a:spcPts val="0"/>
              </a:spcAft>
              <a:buClr>
                <a:srgbClr val="002060"/>
              </a:buClr>
              <a:buSzPct val="70000"/>
              <a:buFont typeface="Arial" pitchFamily="34" charset="0"/>
              <a:buChar char="•"/>
              <a:defRPr/>
            </a:pPr>
            <a:r>
              <a:rPr lang="en-GB" sz="2000" i="0" kern="0" dirty="0" smtClean="0">
                <a:latin typeface="Arial" panose="020B0604020202020204" pitchFamily="34" charset="0"/>
                <a:cs typeface="Arial" panose="020B0604020202020204" pitchFamily="34" charset="0"/>
              </a:rPr>
              <a:t>Social </a:t>
            </a:r>
            <a:r>
              <a:rPr lang="en-GB" sz="2000" i="0" kern="0" dirty="0">
                <a:latin typeface="Arial" panose="020B0604020202020204" pitchFamily="34" charset="0"/>
                <a:cs typeface="Arial" panose="020B0604020202020204" pitchFamily="34" charset="0"/>
              </a:rPr>
              <a:t>or scientific value</a:t>
            </a:r>
          </a:p>
          <a:p>
            <a:pPr marL="446088" indent="-177800" algn="l" eaLnBrk="1" hangingPunct="1">
              <a:spcBef>
                <a:spcPts val="0"/>
              </a:spcBef>
              <a:spcAft>
                <a:spcPts val="0"/>
              </a:spcAft>
              <a:buClr>
                <a:srgbClr val="002060"/>
              </a:buClr>
              <a:buSzPct val="70000"/>
              <a:buFont typeface="Arial" pitchFamily="34" charset="0"/>
              <a:buChar char="•"/>
              <a:defRPr/>
            </a:pPr>
            <a:r>
              <a:rPr lang="en-GB" sz="2000" i="0" kern="0" dirty="0">
                <a:latin typeface="Arial" panose="020B0604020202020204" pitchFamily="34" charset="0"/>
                <a:cs typeface="Arial" panose="020B0604020202020204" pitchFamily="34" charset="0"/>
              </a:rPr>
              <a:t>Scientific validity</a:t>
            </a:r>
          </a:p>
          <a:p>
            <a:pPr marL="446088" indent="-177800" algn="l" eaLnBrk="1" hangingPunct="1">
              <a:spcBef>
                <a:spcPts val="0"/>
              </a:spcBef>
              <a:spcAft>
                <a:spcPts val="0"/>
              </a:spcAft>
              <a:buClr>
                <a:srgbClr val="002060"/>
              </a:buClr>
              <a:buSzPct val="70000"/>
              <a:buFont typeface="Arial" pitchFamily="34" charset="0"/>
              <a:buChar char="•"/>
              <a:defRPr/>
            </a:pPr>
            <a:r>
              <a:rPr lang="en-GB" sz="2000" i="0" kern="0" dirty="0">
                <a:latin typeface="Arial" panose="020B0604020202020204" pitchFamily="34" charset="0"/>
                <a:cs typeface="Arial" panose="020B0604020202020204" pitchFamily="34" charset="0"/>
              </a:rPr>
              <a:t>Fair subject selection</a:t>
            </a:r>
          </a:p>
          <a:p>
            <a:pPr marL="446088" indent="-177800" algn="l" eaLnBrk="1" hangingPunct="1">
              <a:spcBef>
                <a:spcPts val="0"/>
              </a:spcBef>
              <a:spcAft>
                <a:spcPts val="0"/>
              </a:spcAft>
              <a:buClr>
                <a:srgbClr val="002060"/>
              </a:buClr>
              <a:buSzPct val="70000"/>
              <a:buFont typeface="Arial" pitchFamily="34" charset="0"/>
              <a:buChar char="•"/>
              <a:defRPr/>
            </a:pPr>
            <a:r>
              <a:rPr lang="en-GB" sz="2000" i="0" kern="0" dirty="0" smtClean="0">
                <a:latin typeface="Arial" panose="020B0604020202020204" pitchFamily="34" charset="0"/>
                <a:cs typeface="Arial" panose="020B0604020202020204" pitchFamily="34" charset="0"/>
              </a:rPr>
              <a:t>Favourable </a:t>
            </a:r>
            <a:r>
              <a:rPr lang="en-GB" sz="2000" i="0" kern="0" dirty="0">
                <a:latin typeface="Arial" panose="020B0604020202020204" pitchFamily="34" charset="0"/>
                <a:cs typeface="Arial" panose="020B0604020202020204" pitchFamily="34" charset="0"/>
              </a:rPr>
              <a:t>risk benefit ratio</a:t>
            </a:r>
          </a:p>
          <a:p>
            <a:pPr marL="446088" indent="-177800" algn="l" eaLnBrk="1" hangingPunct="1">
              <a:spcBef>
                <a:spcPts val="0"/>
              </a:spcBef>
              <a:spcAft>
                <a:spcPts val="0"/>
              </a:spcAft>
              <a:buClr>
                <a:srgbClr val="002060"/>
              </a:buClr>
              <a:buSzPct val="70000"/>
              <a:buFont typeface="Arial" pitchFamily="34" charset="0"/>
              <a:buChar char="•"/>
              <a:defRPr/>
            </a:pPr>
            <a:r>
              <a:rPr lang="en-GB" sz="2000" i="0" kern="0" dirty="0" smtClean="0">
                <a:latin typeface="Arial" panose="020B0604020202020204" pitchFamily="34" charset="0"/>
                <a:cs typeface="Arial" panose="020B0604020202020204" pitchFamily="34" charset="0"/>
              </a:rPr>
              <a:t>Independent review</a:t>
            </a:r>
            <a:endParaRPr lang="en-GB" sz="2000" i="0" kern="0" dirty="0">
              <a:latin typeface="Arial" panose="020B0604020202020204" pitchFamily="34" charset="0"/>
              <a:cs typeface="Arial" panose="020B0604020202020204" pitchFamily="34" charset="0"/>
            </a:endParaRPr>
          </a:p>
          <a:p>
            <a:pPr marL="446088" indent="-177800" algn="l" eaLnBrk="1" hangingPunct="1">
              <a:spcBef>
                <a:spcPts val="0"/>
              </a:spcBef>
              <a:spcAft>
                <a:spcPts val="0"/>
              </a:spcAft>
              <a:buClr>
                <a:srgbClr val="002060"/>
              </a:buClr>
              <a:buSzPct val="70000"/>
              <a:buFont typeface="Arial" pitchFamily="34" charset="0"/>
              <a:buChar char="•"/>
              <a:defRPr/>
            </a:pPr>
            <a:r>
              <a:rPr lang="en-GB" sz="2000" i="0" kern="0" dirty="0">
                <a:latin typeface="Arial" panose="020B0604020202020204" pitchFamily="34" charset="0"/>
                <a:cs typeface="Arial" panose="020B0604020202020204" pitchFamily="34" charset="0"/>
              </a:rPr>
              <a:t>Informed </a:t>
            </a:r>
            <a:r>
              <a:rPr lang="en-GB" sz="2000" i="0" kern="0" dirty="0" smtClean="0">
                <a:latin typeface="Arial" panose="020B0604020202020204" pitchFamily="34" charset="0"/>
                <a:cs typeface="Arial" panose="020B0604020202020204" pitchFamily="34" charset="0"/>
              </a:rPr>
              <a:t>consent</a:t>
            </a:r>
            <a:endParaRPr lang="en-GB" sz="2000" i="0" kern="0" dirty="0">
              <a:latin typeface="Arial" panose="020B0604020202020204" pitchFamily="34" charset="0"/>
              <a:cs typeface="Arial" panose="020B0604020202020204" pitchFamily="34" charset="0"/>
            </a:endParaRPr>
          </a:p>
          <a:p>
            <a:pPr marL="446088" indent="-177800" algn="l" eaLnBrk="1" hangingPunct="1">
              <a:spcBef>
                <a:spcPts val="0"/>
              </a:spcBef>
              <a:spcAft>
                <a:spcPts val="0"/>
              </a:spcAft>
              <a:buClr>
                <a:srgbClr val="002060"/>
              </a:buClr>
              <a:buSzPct val="70000"/>
              <a:buFont typeface="Arial" pitchFamily="34" charset="0"/>
              <a:buChar char="•"/>
              <a:defRPr/>
            </a:pPr>
            <a:r>
              <a:rPr lang="en-GB" sz="2000" i="0" kern="0" dirty="0">
                <a:latin typeface="Arial" panose="020B0604020202020204" pitchFamily="34" charset="0"/>
                <a:cs typeface="Arial" panose="020B0604020202020204" pitchFamily="34" charset="0"/>
              </a:rPr>
              <a:t>Respect for potential and enrolled subjects</a:t>
            </a:r>
          </a:p>
          <a:p>
            <a:pPr marL="268288" algn="l" eaLnBrk="1" hangingPunct="1">
              <a:spcBef>
                <a:spcPts val="0"/>
              </a:spcBef>
              <a:spcAft>
                <a:spcPts val="0"/>
              </a:spcAft>
              <a:buClr>
                <a:schemeClr val="hlink"/>
              </a:buClr>
              <a:buSzPct val="70000"/>
              <a:buFont typeface="Arial" pitchFamily="34" charset="0"/>
              <a:buChar char="•"/>
              <a:defRPr/>
            </a:pPr>
            <a:endParaRPr lang="en-GB" sz="1600" i="0" kern="0" dirty="0">
              <a:latin typeface="+mn-lt"/>
            </a:endParaRPr>
          </a:p>
          <a:p>
            <a:pPr marL="268288" algn="r" eaLnBrk="1" hangingPunct="1">
              <a:spcBef>
                <a:spcPts val="0"/>
              </a:spcBef>
              <a:spcAft>
                <a:spcPts val="0"/>
              </a:spcAft>
              <a:buClr>
                <a:schemeClr val="hlink"/>
              </a:buClr>
              <a:buSzPct val="70000"/>
              <a:defRPr/>
            </a:pPr>
            <a:r>
              <a:rPr lang="en-GB" sz="1600" i="0" kern="0" dirty="0" smtClean="0">
                <a:latin typeface="+mn-lt"/>
              </a:rPr>
              <a:t>JAMA</a:t>
            </a:r>
            <a:r>
              <a:rPr lang="en-GB" sz="1600" i="0" kern="0" dirty="0">
                <a:latin typeface="+mn-lt"/>
              </a:rPr>
              <a:t>. </a:t>
            </a:r>
            <a:r>
              <a:rPr lang="en-GB" sz="1600" i="0" kern="0" dirty="0" smtClean="0">
                <a:latin typeface="+mn-lt"/>
              </a:rPr>
              <a:t>2000;283:2701-2711</a:t>
            </a:r>
            <a:endParaRPr lang="en-GB" sz="1600" i="0" kern="0" dirty="0">
              <a:latin typeface="+mn-lt"/>
            </a:endParaRPr>
          </a:p>
          <a:p>
            <a:pPr marL="268288" algn="r" eaLnBrk="1" hangingPunct="1">
              <a:spcBef>
                <a:spcPts val="0"/>
              </a:spcBef>
              <a:spcAft>
                <a:spcPts val="0"/>
              </a:spcAft>
              <a:buClr>
                <a:schemeClr val="hlink"/>
              </a:buClr>
              <a:buSzPct val="70000"/>
              <a:defRPr/>
            </a:pPr>
            <a:r>
              <a:rPr lang="en-GB" sz="1600" i="0" kern="0" dirty="0">
                <a:latin typeface="+mn-lt"/>
              </a:rPr>
              <a:t> What Makes Clinical Research Ethical</a:t>
            </a:r>
            <a:r>
              <a:rPr lang="en-GB" sz="1600" i="0" kern="0" dirty="0" smtClean="0">
                <a:latin typeface="+mn-lt"/>
              </a:rPr>
              <a:t>?</a:t>
            </a:r>
            <a:endParaRPr lang="en-GB" sz="1600" i="0" kern="0" dirty="0">
              <a:latin typeface="+mn-lt"/>
            </a:endParaRPr>
          </a:p>
        </p:txBody>
      </p:sp>
      <p:sp>
        <p:nvSpPr>
          <p:cNvPr id="2" name="Rectangle 1"/>
          <p:cNvSpPr/>
          <p:nvPr/>
        </p:nvSpPr>
        <p:spPr>
          <a:xfrm>
            <a:off x="1153314" y="6367674"/>
            <a:ext cx="7891071" cy="400110"/>
          </a:xfrm>
          <a:prstGeom prst="rect">
            <a:avLst/>
          </a:prstGeom>
        </p:spPr>
        <p:txBody>
          <a:bodyPr wrap="none">
            <a:spAutoFit/>
          </a:bodyPr>
          <a:lstStyle/>
          <a:p>
            <a:r>
              <a:rPr lang="en-GB" sz="2000" i="0" dirty="0" smtClean="0">
                <a:latin typeface="+mn-lt"/>
              </a:rPr>
              <a:t>*</a:t>
            </a:r>
            <a:r>
              <a:rPr lang="en-GB" sz="1600" b="1" i="0" dirty="0" smtClean="0">
                <a:latin typeface="+mn-lt"/>
              </a:rPr>
              <a:t>Integrated Research Application System http://www.myresearchproject.org.uk</a:t>
            </a:r>
            <a:endParaRPr lang="en-GB" sz="1600" b="1" i="0" dirty="0">
              <a:latin typeface="+mn-lt"/>
            </a:endParaRPr>
          </a:p>
        </p:txBody>
      </p:sp>
      <p:sp>
        <p:nvSpPr>
          <p:cNvPr id="7" name="Rectangle 6"/>
          <p:cNvSpPr/>
          <p:nvPr/>
        </p:nvSpPr>
        <p:spPr>
          <a:xfrm>
            <a:off x="278047" y="1263428"/>
            <a:ext cx="5450305" cy="461665"/>
          </a:xfrm>
          <a:prstGeom prst="rect">
            <a:avLst/>
          </a:prstGeom>
        </p:spPr>
        <p:txBody>
          <a:bodyPr wrap="square">
            <a:spAutoFit/>
          </a:bodyPr>
          <a:lstStyle/>
          <a:p>
            <a:pPr algn="l"/>
            <a:r>
              <a:rPr lang="en-GB" b="1" i="0" dirty="0" smtClean="0">
                <a:solidFill>
                  <a:srgbClr val="002060"/>
                </a:solidFill>
                <a:latin typeface="Arial" panose="020B0604020202020204" pitchFamily="34" charset="0"/>
                <a:cs typeface="Arial" panose="020B0604020202020204" pitchFamily="34" charset="0"/>
              </a:rPr>
              <a:t>STEP 2: Ethical domains</a:t>
            </a:r>
            <a:endParaRPr lang="en-GB" dirty="0"/>
          </a:p>
        </p:txBody>
      </p:sp>
      <p:sp>
        <p:nvSpPr>
          <p:cNvPr id="6"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smtClean="0">
                <a:solidFill>
                  <a:srgbClr val="002060"/>
                </a:solidFill>
                <a:latin typeface="Arial" panose="020B0604020202020204" pitchFamily="34" charset="0"/>
                <a:cs typeface="Arial" panose="020B0604020202020204" pitchFamily="34" charset="0"/>
              </a:rPr>
              <a:t>Four steps</a:t>
            </a: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1"/>
          </p:nvPr>
        </p:nvSpPr>
        <p:spPr/>
        <p:txBody>
          <a:bodyPr/>
          <a:lstStyle/>
          <a:p>
            <a:pPr>
              <a:defRPr/>
            </a:pPr>
            <a:fld id="{C4E11FF4-1896-4D2C-8E84-92C140924C95}" type="slidenum">
              <a:rPr lang="en-GB" smtClean="0"/>
              <a:pPr>
                <a:defRPr/>
              </a:pPr>
              <a:t>12</a:t>
            </a:fld>
            <a:endParaRPr lang="en-GB"/>
          </a:p>
        </p:txBody>
      </p:sp>
    </p:spTree>
    <p:extLst>
      <p:ext uri="{BB962C8B-B14F-4D97-AF65-F5344CB8AC3E}">
        <p14:creationId xmlns:p14="http://schemas.microsoft.com/office/powerpoint/2010/main" val="4240010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txBox="1">
            <a:spLocks noChangeArrowheads="1"/>
          </p:cNvSpPr>
          <p:nvPr/>
        </p:nvSpPr>
        <p:spPr bwMode="auto">
          <a:xfrm>
            <a:off x="268093" y="1318755"/>
            <a:ext cx="7822158" cy="426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l">
              <a:lnSpc>
                <a:spcPct val="80000"/>
              </a:lnSpc>
            </a:pPr>
            <a:r>
              <a:rPr lang="en-GB" b="1" i="0" dirty="0" smtClean="0">
                <a:solidFill>
                  <a:srgbClr val="002060"/>
                </a:solidFill>
                <a:latin typeface="Arial" panose="020B0604020202020204" pitchFamily="34" charset="0"/>
                <a:cs typeface="Arial" panose="020B0604020202020204" pitchFamily="34" charset="0"/>
              </a:rPr>
              <a:t>STEP 2: </a:t>
            </a:r>
            <a:r>
              <a:rPr lang="en-GB" b="1" i="0" dirty="0" smtClean="0">
                <a:solidFill>
                  <a:srgbClr val="002060"/>
                </a:solidFill>
                <a:latin typeface="Arial" panose="020B0604020202020204" pitchFamily="34" charset="0"/>
                <a:cs typeface="Arial" panose="020B0604020202020204" pitchFamily="34" charset="0"/>
              </a:rPr>
              <a:t>Ethical </a:t>
            </a:r>
            <a:r>
              <a:rPr lang="en-GB" b="1" i="0" dirty="0" smtClean="0">
                <a:solidFill>
                  <a:srgbClr val="002060"/>
                </a:solidFill>
                <a:latin typeface="Arial" panose="020B0604020202020204" pitchFamily="34" charset="0"/>
                <a:cs typeface="Arial" panose="020B0604020202020204" pitchFamily="34" charset="0"/>
              </a:rPr>
              <a:t>domains</a:t>
            </a:r>
            <a:endParaRPr lang="en-GB" b="1" i="0" dirty="0">
              <a:solidFill>
                <a:srgbClr val="002060"/>
              </a:solidFill>
              <a:latin typeface="Arial" panose="020B0604020202020204" pitchFamily="34" charset="0"/>
              <a:cs typeface="Arial" panose="020B0604020202020204" pitchFamily="34" charset="0"/>
            </a:endParaRPr>
          </a:p>
          <a:p>
            <a:pPr algn="l" eaLnBrk="1" hangingPunct="1">
              <a:lnSpc>
                <a:spcPct val="80000"/>
              </a:lnSpc>
            </a:pPr>
            <a:endParaRPr lang="en-GB" b="1" i="0" dirty="0">
              <a:solidFill>
                <a:srgbClr val="002060"/>
              </a:solidFill>
              <a:latin typeface="Arial" panose="020B0604020202020204" pitchFamily="34" charset="0"/>
              <a:cs typeface="Arial" panose="020B0604020202020204" pitchFamily="34" charset="0"/>
            </a:endParaRPr>
          </a:p>
          <a:p>
            <a:pPr algn="l" eaLnBrk="1" hangingPunct="1">
              <a:lnSpc>
                <a:spcPct val="80000"/>
              </a:lnSpc>
            </a:pPr>
            <a:endParaRPr lang="en-GB" sz="2000" i="0" dirty="0" smtClean="0">
              <a:solidFill>
                <a:schemeClr val="tx2"/>
              </a:solidFill>
              <a:latin typeface="Arial" panose="020B0604020202020204" pitchFamily="34" charset="0"/>
              <a:cs typeface="Arial" panose="020B0604020202020204" pitchFamily="34" charset="0"/>
            </a:endParaRPr>
          </a:p>
          <a:p>
            <a:pPr algn="l" eaLnBrk="1" hangingPunct="1">
              <a:lnSpc>
                <a:spcPct val="80000"/>
              </a:lnSpc>
            </a:pPr>
            <a:endParaRPr lang="en-GB" sz="2000" i="0" dirty="0" smtClean="0">
              <a:solidFill>
                <a:schemeClr val="tx2"/>
              </a:solidFill>
              <a:latin typeface="Arial" panose="020B0604020202020204" pitchFamily="34" charset="0"/>
              <a:cs typeface="Arial" panose="020B0604020202020204" pitchFamily="34" charset="0"/>
            </a:endParaRPr>
          </a:p>
          <a:p>
            <a:pPr eaLnBrk="1" hangingPunct="1">
              <a:spcBef>
                <a:spcPts val="0"/>
              </a:spcBef>
            </a:pPr>
            <a:r>
              <a:rPr lang="en-GB" sz="2000" b="1" i="0" dirty="0" smtClean="0">
                <a:solidFill>
                  <a:schemeClr val="tx2"/>
                </a:solidFill>
                <a:latin typeface="Arial" panose="020B0604020202020204" pitchFamily="34" charset="0"/>
                <a:cs typeface="Arial" panose="020B0604020202020204" pitchFamily="34" charset="0"/>
              </a:rPr>
              <a:t>Within each we can then ask specific questions, judge and reach our decisions.</a:t>
            </a:r>
            <a:endParaRPr lang="en-GB" sz="2000" b="1" i="0" dirty="0">
              <a:solidFill>
                <a:srgbClr val="00206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smtClean="0">
                <a:solidFill>
                  <a:srgbClr val="002060"/>
                </a:solidFill>
                <a:latin typeface="Arial" panose="020B0604020202020204" pitchFamily="34" charset="0"/>
                <a:cs typeface="Arial" panose="020B0604020202020204" pitchFamily="34" charset="0"/>
              </a:rPr>
              <a:t>Four steps</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rot="20672416">
            <a:off x="4915687" y="3475343"/>
            <a:ext cx="3673123" cy="2605166"/>
          </a:xfrm>
          <a:prstGeom prst="rect">
            <a:avLst/>
          </a:prstGeom>
        </p:spPr>
      </p:pic>
      <p:sp>
        <p:nvSpPr>
          <p:cNvPr id="6" name="Slide Number Placeholder 5"/>
          <p:cNvSpPr>
            <a:spLocks noGrp="1"/>
          </p:cNvSpPr>
          <p:nvPr>
            <p:ph type="sldNum" sz="quarter" idx="11"/>
          </p:nvPr>
        </p:nvSpPr>
        <p:spPr/>
        <p:txBody>
          <a:bodyPr/>
          <a:lstStyle/>
          <a:p>
            <a:pPr>
              <a:defRPr/>
            </a:pPr>
            <a:fld id="{C4E11FF4-1896-4D2C-8E84-92C140924C95}" type="slidenum">
              <a:rPr lang="en-GB" smtClean="0"/>
              <a:pPr>
                <a:defRPr/>
              </a:pPr>
              <a:t>13</a:t>
            </a:fld>
            <a:endParaRPr lang="en-GB"/>
          </a:p>
        </p:txBody>
      </p:sp>
    </p:spTree>
    <p:extLst>
      <p:ext uri="{BB962C8B-B14F-4D97-AF65-F5344CB8AC3E}">
        <p14:creationId xmlns:p14="http://schemas.microsoft.com/office/powerpoint/2010/main" val="3299851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txBox="1">
            <a:spLocks noChangeArrowheads="1"/>
          </p:cNvSpPr>
          <p:nvPr/>
        </p:nvSpPr>
        <p:spPr bwMode="auto">
          <a:xfrm>
            <a:off x="272146" y="1295835"/>
            <a:ext cx="5740043" cy="50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l">
              <a:lnSpc>
                <a:spcPct val="80000"/>
              </a:lnSpc>
            </a:pPr>
            <a:r>
              <a:rPr lang="en-GB" b="1" i="0" dirty="0" smtClean="0">
                <a:solidFill>
                  <a:srgbClr val="002060"/>
                </a:solidFill>
                <a:latin typeface="Arial" panose="020B0604020202020204" pitchFamily="34" charset="0"/>
                <a:cs typeface="Arial" panose="020B0604020202020204" pitchFamily="34" charset="0"/>
              </a:rPr>
              <a:t>STEP 3: </a:t>
            </a:r>
            <a:r>
              <a:rPr lang="en-GB" b="1" i="0" dirty="0" smtClean="0">
                <a:solidFill>
                  <a:srgbClr val="002060"/>
                </a:solidFill>
                <a:latin typeface="Arial" panose="020B0604020202020204" pitchFamily="34" charset="0"/>
                <a:cs typeface="Arial" panose="020B0604020202020204" pitchFamily="34" charset="0"/>
              </a:rPr>
              <a:t>Judgement </a:t>
            </a:r>
            <a:r>
              <a:rPr lang="en-GB" b="1" i="0" dirty="0" smtClean="0">
                <a:solidFill>
                  <a:srgbClr val="002060"/>
                </a:solidFill>
                <a:latin typeface="Arial" panose="020B0604020202020204" pitchFamily="34" charset="0"/>
                <a:cs typeface="Arial" panose="020B0604020202020204" pitchFamily="34" charset="0"/>
              </a:rPr>
              <a:t>and </a:t>
            </a:r>
            <a:r>
              <a:rPr lang="en-GB" b="1" i="0" dirty="0" smtClean="0">
                <a:solidFill>
                  <a:srgbClr val="002060"/>
                </a:solidFill>
                <a:latin typeface="Arial" panose="020B0604020202020204" pitchFamily="34" charset="0"/>
                <a:cs typeface="Arial" panose="020B0604020202020204" pitchFamily="34" charset="0"/>
              </a:rPr>
              <a:t>decision</a:t>
            </a:r>
            <a:endParaRPr lang="en-GB" b="1" i="0" dirty="0">
              <a:solidFill>
                <a:srgbClr val="002060"/>
              </a:solidFill>
              <a:latin typeface="Arial" panose="020B0604020202020204" pitchFamily="34" charset="0"/>
              <a:cs typeface="Arial" panose="020B0604020202020204" pitchFamily="34" charset="0"/>
            </a:endParaRPr>
          </a:p>
          <a:p>
            <a:pPr algn="l" eaLnBrk="1" hangingPunct="1">
              <a:lnSpc>
                <a:spcPct val="80000"/>
              </a:lnSpc>
            </a:pPr>
            <a:endParaRPr lang="en-GB" sz="2000" b="1" i="0" dirty="0">
              <a:solidFill>
                <a:srgbClr val="002060"/>
              </a:solidFill>
              <a:latin typeface="Arial" panose="020B0604020202020204" pitchFamily="34" charset="0"/>
              <a:cs typeface="Arial" panose="020B0604020202020204" pitchFamily="34" charset="0"/>
            </a:endParaRPr>
          </a:p>
        </p:txBody>
      </p:sp>
      <p:pic>
        <p:nvPicPr>
          <p:cNvPr id="6" name="Picture 2" descr="https://encrypted-tbn3.gstatic.com/images?q=tbn:ANd9GcSWay_wTeuLBVI1L8cnMEwSisNWGCAyn63qMskmC_Uwa2JmPJk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936" y="4013910"/>
            <a:ext cx="2014354" cy="170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357381" y="4646003"/>
            <a:ext cx="18002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ctr" eaLnBrk="1" hangingPunct="1">
              <a:spcBef>
                <a:spcPct val="0"/>
              </a:spcBef>
              <a:buFontTx/>
              <a:buNone/>
            </a:pPr>
            <a:r>
              <a:rPr lang="en-GB" i="0" dirty="0">
                <a:solidFill>
                  <a:srgbClr val="002060"/>
                </a:solidFill>
                <a:latin typeface="Arial" panose="020B0604020202020204" pitchFamily="34" charset="0"/>
                <a:cs typeface="Arial" panose="020B0604020202020204" pitchFamily="34" charset="0"/>
              </a:rPr>
              <a:t>Application</a:t>
            </a:r>
            <a:r>
              <a:rPr lang="en-GB" dirty="0">
                <a:solidFill>
                  <a:srgbClr val="002060"/>
                </a:solidFill>
                <a:latin typeface="Arial" panose="020B0604020202020204" pitchFamily="34" charset="0"/>
                <a:cs typeface="Arial" panose="020B0604020202020204" pitchFamily="34" charset="0"/>
              </a:rPr>
              <a:t>  </a:t>
            </a:r>
          </a:p>
          <a:p>
            <a:pPr eaLnBrk="1" hangingPunct="1">
              <a:spcBef>
                <a:spcPct val="0"/>
              </a:spcBef>
              <a:buFontTx/>
              <a:buNone/>
            </a:pPr>
            <a:endParaRPr lang="en-GB" sz="1800" dirty="0">
              <a:latin typeface="Garamond" panose="02020404030301010803" pitchFamily="18" charset="0"/>
            </a:endParaRPr>
          </a:p>
        </p:txBody>
      </p:sp>
      <p:sp>
        <p:nvSpPr>
          <p:cNvPr id="9" name="TextBox 11"/>
          <p:cNvSpPr txBox="1">
            <a:spLocks noChangeArrowheads="1"/>
          </p:cNvSpPr>
          <p:nvPr/>
        </p:nvSpPr>
        <p:spPr bwMode="auto">
          <a:xfrm>
            <a:off x="5789241" y="4660781"/>
            <a:ext cx="15113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ctr" eaLnBrk="1" hangingPunct="1">
              <a:spcBef>
                <a:spcPct val="0"/>
              </a:spcBef>
              <a:buFontTx/>
              <a:buNone/>
            </a:pPr>
            <a:r>
              <a:rPr lang="en-GB" i="0" dirty="0">
                <a:solidFill>
                  <a:srgbClr val="002060"/>
                </a:solidFill>
                <a:latin typeface="Arial" panose="020B0604020202020204" pitchFamily="34" charset="0"/>
                <a:cs typeface="Arial" panose="020B0604020202020204" pitchFamily="34" charset="0"/>
              </a:rPr>
              <a:t>Decision</a:t>
            </a:r>
            <a:r>
              <a:rPr lang="en-GB" sz="1400" dirty="0">
                <a:solidFill>
                  <a:srgbClr val="002060"/>
                </a:solidFill>
                <a:latin typeface="Arial" panose="020B0604020202020204" pitchFamily="34" charset="0"/>
                <a:cs typeface="Arial" panose="020B0604020202020204" pitchFamily="34" charset="0"/>
              </a:rPr>
              <a:t> </a:t>
            </a:r>
          </a:p>
          <a:p>
            <a:pPr algn="ctr" eaLnBrk="1" hangingPunct="1">
              <a:spcBef>
                <a:spcPct val="0"/>
              </a:spcBef>
              <a:buFontTx/>
              <a:buNone/>
            </a:pPr>
            <a:endParaRPr lang="en-GB" sz="1800" dirty="0">
              <a:latin typeface="Garamond" panose="02020404030301010803" pitchFamily="18" charset="0"/>
            </a:endParaRPr>
          </a:p>
        </p:txBody>
      </p:sp>
      <p:sp>
        <p:nvSpPr>
          <p:cNvPr id="10" name="TextBox 13"/>
          <p:cNvSpPr txBox="1">
            <a:spLocks noChangeArrowheads="1"/>
          </p:cNvSpPr>
          <p:nvPr/>
        </p:nvSpPr>
        <p:spPr bwMode="auto">
          <a:xfrm>
            <a:off x="3575936" y="5787729"/>
            <a:ext cx="214550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ctr" eaLnBrk="1" hangingPunct="1">
              <a:spcBef>
                <a:spcPct val="0"/>
              </a:spcBef>
              <a:buFontTx/>
              <a:buNone/>
            </a:pPr>
            <a:r>
              <a:rPr lang="en-GB" sz="2800" b="1" i="0" dirty="0">
                <a:solidFill>
                  <a:srgbClr val="BE1D02"/>
                </a:solidFill>
                <a:latin typeface="Arial" panose="020B0604020202020204" pitchFamily="34" charset="0"/>
                <a:cs typeface="Arial" panose="020B0604020202020204" pitchFamily="34" charset="0"/>
              </a:rPr>
              <a:t>Judgment</a:t>
            </a:r>
            <a:r>
              <a:rPr lang="en-GB" b="1" i="0" dirty="0">
                <a:solidFill>
                  <a:srgbClr val="BE1D02"/>
                </a:solidFill>
                <a:latin typeface="Arial" panose="020B0604020202020204" pitchFamily="34" charset="0"/>
                <a:cs typeface="Arial" panose="020B0604020202020204" pitchFamily="34" charset="0"/>
              </a:rPr>
              <a:t> </a:t>
            </a:r>
          </a:p>
          <a:p>
            <a:pPr eaLnBrk="1" hangingPunct="1">
              <a:spcBef>
                <a:spcPct val="0"/>
              </a:spcBef>
              <a:buFontTx/>
              <a:buNone/>
            </a:pPr>
            <a:endParaRPr lang="en-GB" sz="1800" dirty="0">
              <a:latin typeface="Garamond" panose="02020404030301010803" pitchFamily="18" charset="0"/>
            </a:endParaRPr>
          </a:p>
        </p:txBody>
      </p:sp>
      <p:sp>
        <p:nvSpPr>
          <p:cNvPr id="11"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smtClean="0">
                <a:solidFill>
                  <a:srgbClr val="002060"/>
                </a:solidFill>
                <a:latin typeface="Arial" panose="020B0604020202020204" pitchFamily="34" charset="0"/>
                <a:cs typeface="Arial" panose="020B0604020202020204" pitchFamily="34" charset="0"/>
              </a:rPr>
              <a:t>Four steps</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258893" y="2040835"/>
            <a:ext cx="8610683" cy="1323439"/>
          </a:xfrm>
          <a:prstGeom prst="rect">
            <a:avLst/>
          </a:prstGeom>
          <a:noFill/>
        </p:spPr>
        <p:txBody>
          <a:bodyPr wrap="square" rtlCol="0">
            <a:spAutoFit/>
          </a:bodyPr>
          <a:lstStyle/>
          <a:p>
            <a:pPr algn="l"/>
            <a:r>
              <a:rPr lang="en-GB" sz="2000" i="0" dirty="0" smtClean="0">
                <a:solidFill>
                  <a:srgbClr val="002060"/>
                </a:solidFill>
                <a:latin typeface="+mn-lt"/>
              </a:rPr>
              <a:t>To analyse and debate our decisions, it’s helpful to look at their underpinning foundations – why we hold a particular position.  </a:t>
            </a:r>
          </a:p>
          <a:p>
            <a:pPr algn="l"/>
            <a:endParaRPr lang="en-GB" sz="2000" i="0" dirty="0">
              <a:solidFill>
                <a:srgbClr val="002060"/>
              </a:solidFill>
              <a:latin typeface="+mn-lt"/>
            </a:endParaRPr>
          </a:p>
          <a:p>
            <a:pPr algn="l"/>
            <a:r>
              <a:rPr lang="en-GB" sz="2000" i="0" dirty="0" smtClean="0">
                <a:solidFill>
                  <a:srgbClr val="002060"/>
                </a:solidFill>
                <a:latin typeface="+mn-lt"/>
              </a:rPr>
              <a:t>I propose these rest on 8 “</a:t>
            </a:r>
            <a:r>
              <a:rPr lang="en-GB" sz="2000" i="0" dirty="0" err="1" smtClean="0">
                <a:solidFill>
                  <a:srgbClr val="002060"/>
                </a:solidFill>
                <a:latin typeface="+mn-lt"/>
              </a:rPr>
              <a:t>Es</a:t>
            </a:r>
            <a:r>
              <a:rPr lang="en-GB" sz="2000" i="0" dirty="0" smtClean="0">
                <a:solidFill>
                  <a:srgbClr val="002060"/>
                </a:solidFill>
                <a:latin typeface="+mn-lt"/>
              </a:rPr>
              <a:t>” or 8 questions, outlined in the next slide. </a:t>
            </a:r>
            <a:endParaRPr lang="en-GB" sz="2000" i="0" dirty="0">
              <a:solidFill>
                <a:srgbClr val="002060"/>
              </a:solidFill>
              <a:latin typeface="+mn-lt"/>
            </a:endParaRPr>
          </a:p>
        </p:txBody>
      </p:sp>
      <p:sp>
        <p:nvSpPr>
          <p:cNvPr id="5" name="Slide Number Placeholder 4"/>
          <p:cNvSpPr>
            <a:spLocks noGrp="1"/>
          </p:cNvSpPr>
          <p:nvPr>
            <p:ph type="sldNum" sz="quarter" idx="11"/>
          </p:nvPr>
        </p:nvSpPr>
        <p:spPr/>
        <p:txBody>
          <a:bodyPr/>
          <a:lstStyle/>
          <a:p>
            <a:pPr>
              <a:defRPr/>
            </a:pPr>
            <a:fld id="{C4E11FF4-1896-4D2C-8E84-92C140924C95}" type="slidenum">
              <a:rPr lang="en-GB" smtClean="0"/>
              <a:pPr>
                <a:defRPr/>
              </a:pPr>
              <a:t>14</a:t>
            </a:fld>
            <a:endParaRPr lang="en-GB"/>
          </a:p>
        </p:txBody>
      </p:sp>
    </p:spTree>
    <p:extLst>
      <p:ext uri="{BB962C8B-B14F-4D97-AF65-F5344CB8AC3E}">
        <p14:creationId xmlns:p14="http://schemas.microsoft.com/office/powerpoint/2010/main" val="605042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66700" y="1979123"/>
            <a:ext cx="8591550" cy="5124450"/>
          </a:xfrm>
          <a:prstGeom prst="rect">
            <a:avLst/>
          </a:prstGeom>
        </p:spPr>
        <p:txBody>
          <a:bodyPr vert="horz" lIns="91440" tIns="45720" rIns="91440" bIns="45720" rtlCol="0">
            <a:noAutofit/>
          </a:bodyPr>
          <a:lst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defRPr/>
            </a:pPr>
            <a:r>
              <a:rPr lang="en-GB" sz="2000" b="1" i="0" dirty="0" smtClean="0">
                <a:solidFill>
                  <a:srgbClr val="002060"/>
                </a:solidFill>
                <a:latin typeface="Arial" panose="020B0604020202020204" pitchFamily="34" charset="0"/>
                <a:ea typeface="Calibri" panose="020F0502020204030204" pitchFamily="34" charset="0"/>
                <a:cs typeface="Arial" panose="020B0604020202020204" pitchFamily="34" charset="0"/>
              </a:rPr>
              <a:t>Ego		</a:t>
            </a:r>
            <a:r>
              <a:rPr lang="en-GB" sz="2000" i="0" dirty="0" smtClean="0">
                <a:solidFill>
                  <a:srgbClr val="002060"/>
                </a:solidFill>
                <a:latin typeface="Arial" panose="020B0604020202020204" pitchFamily="34" charset="0"/>
                <a:ea typeface="Calibri" panose="020F0502020204030204" pitchFamily="34" charset="0"/>
                <a:cs typeface="Arial" panose="020B0604020202020204" pitchFamily="34" charset="0"/>
              </a:rPr>
              <a:t>		How would I decide (if it were me)? 		</a:t>
            </a:r>
            <a:r>
              <a:rPr lang="en-GB" sz="2000" b="1" i="0"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p>
          <a:p>
            <a:pPr marL="0" indent="0">
              <a:spcBef>
                <a:spcPts val="600"/>
              </a:spcBef>
              <a:buNone/>
              <a:defRPr/>
            </a:pPr>
            <a:r>
              <a:rPr lang="en-GB" sz="2000" b="1" i="0" dirty="0" smtClean="0">
                <a:solidFill>
                  <a:srgbClr val="002060"/>
                </a:solidFill>
                <a:latin typeface="Arial" panose="020B0604020202020204" pitchFamily="34" charset="0"/>
                <a:ea typeface="Calibri" panose="020F0502020204030204" pitchFamily="34" charset="0"/>
                <a:cs typeface="Arial" panose="020B0604020202020204" pitchFamily="34" charset="0"/>
              </a:rPr>
              <a:t>Emotions	</a:t>
            </a:r>
            <a:r>
              <a:rPr lang="en-GB" sz="2000" i="0" dirty="0" smtClean="0">
                <a:solidFill>
                  <a:srgbClr val="002060"/>
                </a:solidFill>
                <a:latin typeface="Arial" panose="020B0604020202020204" pitchFamily="34" charset="0"/>
                <a:ea typeface="Calibri" panose="020F0502020204030204" pitchFamily="34" charset="0"/>
                <a:cs typeface="Arial" panose="020B0604020202020204" pitchFamily="34" charset="0"/>
              </a:rPr>
              <a:t>		How do I feel about this proposal?</a:t>
            </a:r>
            <a:r>
              <a:rPr lang="en-GB" sz="2000" b="1" i="0"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en-GB" sz="2000" b="1" i="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spcBef>
                <a:spcPts val="600"/>
              </a:spcBef>
              <a:buNone/>
              <a:defRPr/>
            </a:pPr>
            <a:r>
              <a:rPr lang="en-GB" sz="2000" b="1" i="0" dirty="0" smtClean="0">
                <a:solidFill>
                  <a:srgbClr val="002060"/>
                </a:solidFill>
                <a:latin typeface="Arial" panose="020B0604020202020204" pitchFamily="34" charset="0"/>
                <a:ea typeface="Calibri" panose="020F0502020204030204" pitchFamily="34" charset="0"/>
                <a:cs typeface="Arial" panose="020B0604020202020204" pitchFamily="34" charset="0"/>
              </a:rPr>
              <a:t>Empathy</a:t>
            </a:r>
            <a:r>
              <a:rPr lang="en-GB" sz="2000" i="0" dirty="0" smtClean="0">
                <a:solidFill>
                  <a:srgbClr val="002060"/>
                </a:solidFill>
                <a:latin typeface="Arial" panose="020B0604020202020204" pitchFamily="34" charset="0"/>
                <a:ea typeface="Calibri" panose="020F0502020204030204" pitchFamily="34" charset="0"/>
                <a:cs typeface="Arial" panose="020B0604020202020204" pitchFamily="34" charset="0"/>
              </a:rPr>
              <a:t>			How might the potential participant decide?</a:t>
            </a:r>
            <a:endParaRPr lang="en-GB" sz="2000" i="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spcBef>
                <a:spcPts val="600"/>
              </a:spcBef>
              <a:buNone/>
              <a:defRPr/>
            </a:pPr>
            <a:r>
              <a:rPr lang="en-GB" sz="2000" b="1" i="0" dirty="0" smtClean="0">
                <a:solidFill>
                  <a:srgbClr val="002060"/>
                </a:solidFill>
                <a:latin typeface="Arial" panose="020B0604020202020204" pitchFamily="34" charset="0"/>
                <a:cs typeface="Arial" panose="020B0604020202020204" pitchFamily="34" charset="0"/>
              </a:rPr>
              <a:t>Expertise</a:t>
            </a:r>
            <a:r>
              <a:rPr lang="en-GB" sz="2000" i="0" dirty="0" smtClean="0">
                <a:solidFill>
                  <a:srgbClr val="002060"/>
                </a:solidFill>
                <a:latin typeface="Arial" panose="020B0604020202020204" pitchFamily="34" charset="0"/>
                <a:cs typeface="Arial" panose="020B0604020202020204" pitchFamily="34" charset="0"/>
              </a:rPr>
              <a:t>			What </a:t>
            </a:r>
            <a:r>
              <a:rPr lang="en-GB" sz="2000" i="0" dirty="0">
                <a:solidFill>
                  <a:srgbClr val="002060"/>
                </a:solidFill>
                <a:latin typeface="Arial" panose="020B0604020202020204" pitchFamily="34" charset="0"/>
                <a:cs typeface="Arial" panose="020B0604020202020204" pitchFamily="34" charset="0"/>
              </a:rPr>
              <a:t>expertise is </a:t>
            </a:r>
            <a:r>
              <a:rPr lang="en-GB" sz="2000" i="0" dirty="0" smtClean="0">
                <a:solidFill>
                  <a:srgbClr val="002060"/>
                </a:solidFill>
                <a:latin typeface="Arial" panose="020B0604020202020204" pitchFamily="34" charset="0"/>
                <a:cs typeface="Arial" panose="020B0604020202020204" pitchFamily="34" charset="0"/>
              </a:rPr>
              <a:t>there in committee, what								peer review and external expert guidance is 								available?</a:t>
            </a:r>
            <a:r>
              <a:rPr lang="en-GB" sz="2000" b="1" i="0" dirty="0" smtClean="0">
                <a:solidFill>
                  <a:srgbClr val="002060"/>
                </a:solidFill>
                <a:latin typeface="Arial" panose="020B0604020202020204" pitchFamily="34" charset="0"/>
                <a:cs typeface="Arial" panose="020B0604020202020204" pitchFamily="34" charset="0"/>
              </a:rPr>
              <a:t> </a:t>
            </a:r>
          </a:p>
          <a:p>
            <a:pPr marL="0" indent="0">
              <a:spcBef>
                <a:spcPts val="600"/>
              </a:spcBef>
              <a:buNone/>
              <a:defRPr/>
            </a:pPr>
            <a:r>
              <a:rPr lang="en-GB" sz="2000" b="1" i="0" dirty="0" smtClean="0">
                <a:solidFill>
                  <a:srgbClr val="002060"/>
                </a:solidFill>
                <a:latin typeface="Arial" panose="020B0604020202020204" pitchFamily="34" charset="0"/>
                <a:ea typeface="Calibri" panose="020F0502020204030204" pitchFamily="34" charset="0"/>
                <a:cs typeface="Arial" panose="020B0604020202020204" pitchFamily="34" charset="0"/>
              </a:rPr>
              <a:t>Experience	</a:t>
            </a:r>
            <a:r>
              <a:rPr lang="en-GB" sz="2000" i="0" dirty="0" smtClean="0">
                <a:solidFill>
                  <a:srgbClr val="002060"/>
                </a:solidFill>
                <a:latin typeface="Arial" panose="020B0604020202020204" pitchFamily="34" charset="0"/>
                <a:ea typeface="Calibri" panose="020F0502020204030204" pitchFamily="34" charset="0"/>
                <a:cs typeface="Arial" panose="020B0604020202020204" pitchFamily="34" charset="0"/>
              </a:rPr>
              <a:t>		What have I / we decided before? 					</a:t>
            </a:r>
            <a:endParaRPr lang="en-GB" sz="2000" i="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spcBef>
                <a:spcPts val="600"/>
              </a:spcBef>
              <a:buNone/>
              <a:defRPr/>
            </a:pPr>
            <a:r>
              <a:rPr lang="en-GB" sz="2000" b="1" i="0" dirty="0" smtClean="0">
                <a:solidFill>
                  <a:srgbClr val="002060"/>
                </a:solidFill>
                <a:latin typeface="Arial" panose="020B0604020202020204" pitchFamily="34" charset="0"/>
                <a:ea typeface="Calibri" panose="020F0502020204030204" pitchFamily="34" charset="0"/>
                <a:cs typeface="Arial" panose="020B0604020202020204" pitchFamily="34" charset="0"/>
              </a:rPr>
              <a:t>Ethical theory		</a:t>
            </a:r>
            <a:r>
              <a:rPr lang="en-GB" sz="2000" i="0" dirty="0" smtClean="0">
                <a:solidFill>
                  <a:srgbClr val="002060"/>
                </a:solidFill>
                <a:latin typeface="Arial" panose="020B0604020202020204" pitchFamily="34" charset="0"/>
                <a:ea typeface="Calibri" panose="020F0502020204030204" pitchFamily="34" charset="0"/>
                <a:cs typeface="Arial" panose="020B0604020202020204" pitchFamily="34" charset="0"/>
              </a:rPr>
              <a:t>What would an ethical analysis suggest is fair?</a:t>
            </a:r>
            <a:endParaRPr lang="en-GB" sz="2000" i="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spcBef>
                <a:spcPts val="600"/>
              </a:spcBef>
              <a:buNone/>
              <a:defRPr/>
            </a:pPr>
            <a:r>
              <a:rPr lang="en-GB" sz="2000" b="1" i="0" dirty="0" smtClean="0">
                <a:solidFill>
                  <a:srgbClr val="002060"/>
                </a:solidFill>
                <a:latin typeface="Arial" panose="020B0604020202020204" pitchFamily="34" charset="0"/>
                <a:ea typeface="Calibri" panose="020F0502020204030204" pitchFamily="34" charset="0"/>
                <a:cs typeface="Arial" panose="020B0604020202020204" pitchFamily="34" charset="0"/>
              </a:rPr>
              <a:t>Evidence	</a:t>
            </a:r>
            <a:r>
              <a:rPr lang="en-GB" sz="2000" i="0" dirty="0" smtClean="0">
                <a:solidFill>
                  <a:srgbClr val="002060"/>
                </a:solidFill>
                <a:latin typeface="Arial" panose="020B0604020202020204" pitchFamily="34" charset="0"/>
                <a:ea typeface="Calibri" panose="020F0502020204030204" pitchFamily="34" charset="0"/>
                <a:cs typeface="Arial" panose="020B0604020202020204" pitchFamily="34" charset="0"/>
              </a:rPr>
              <a:t>		What published evidence is available?	</a:t>
            </a:r>
            <a:endParaRPr lang="en-GB" sz="2000" i="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spcBef>
                <a:spcPts val="600"/>
              </a:spcBef>
              <a:buNone/>
              <a:defRPr/>
            </a:pPr>
            <a:r>
              <a:rPr lang="en-GB" sz="2000" b="1" i="0" dirty="0" smtClean="0">
                <a:solidFill>
                  <a:srgbClr val="002060"/>
                </a:solidFill>
                <a:latin typeface="Arial" panose="020B0604020202020204" pitchFamily="34" charset="0"/>
                <a:ea typeface="Calibri" panose="020F0502020204030204" pitchFamily="34" charset="0"/>
                <a:cs typeface="Arial" panose="020B0604020202020204" pitchFamily="34" charset="0"/>
              </a:rPr>
              <a:t>Expediency</a:t>
            </a:r>
            <a:r>
              <a:rPr lang="en-GB" sz="2000" i="0" dirty="0" smtClean="0">
                <a:solidFill>
                  <a:srgbClr val="002060"/>
                </a:solidFill>
                <a:latin typeface="Arial" panose="020B0604020202020204" pitchFamily="34" charset="0"/>
                <a:ea typeface="Calibri" panose="020F0502020204030204" pitchFamily="34" charset="0"/>
                <a:cs typeface="Arial" panose="020B0604020202020204" pitchFamily="34" charset="0"/>
              </a:rPr>
              <a:t>		What is possible and realistic?						</a:t>
            </a:r>
            <a:endParaRPr lang="en-GB" sz="1000" b="1" i="0"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a:solidFill>
                  <a:srgbClr val="002060"/>
                </a:solidFill>
                <a:latin typeface="Arial" panose="020B0604020202020204" pitchFamily="34" charset="0"/>
                <a:cs typeface="Arial" panose="020B0604020202020204" pitchFamily="34" charset="0"/>
              </a:rPr>
              <a:t>E</a:t>
            </a:r>
            <a:r>
              <a:rPr lang="en-GB" sz="3200" b="1" i="0" dirty="0" smtClean="0">
                <a:solidFill>
                  <a:srgbClr val="002060"/>
                </a:solidFill>
                <a:latin typeface="Arial" panose="020B0604020202020204" pitchFamily="34" charset="0"/>
                <a:cs typeface="Arial" panose="020B0604020202020204" pitchFamily="34" charset="0"/>
              </a:rPr>
              <a:t>ight “</a:t>
            </a:r>
            <a:r>
              <a:rPr lang="en-GB" sz="3200" b="1" i="0" dirty="0" err="1" smtClean="0">
                <a:solidFill>
                  <a:srgbClr val="002060"/>
                </a:solidFill>
                <a:latin typeface="Arial" panose="020B0604020202020204" pitchFamily="34" charset="0"/>
                <a:cs typeface="Arial" panose="020B0604020202020204" pitchFamily="34" charset="0"/>
              </a:rPr>
              <a:t>Es</a:t>
            </a:r>
            <a:r>
              <a:rPr lang="en-GB" sz="3200" b="1" i="0" dirty="0" smtClean="0">
                <a:solidFill>
                  <a:srgbClr val="002060"/>
                </a:solidFill>
                <a:latin typeface="Arial" panose="020B0604020202020204" pitchFamily="34" charset="0"/>
                <a:cs typeface="Arial" panose="020B0604020202020204" pitchFamily="34" charset="0"/>
              </a:rPr>
              <a:t>”</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225285" y="1224692"/>
            <a:ext cx="5740043" cy="50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l">
              <a:lnSpc>
                <a:spcPct val="80000"/>
              </a:lnSpc>
            </a:pPr>
            <a:r>
              <a:rPr lang="en-GB" b="1" i="0" dirty="0" smtClean="0">
                <a:solidFill>
                  <a:srgbClr val="002060"/>
                </a:solidFill>
                <a:latin typeface="Arial" panose="020B0604020202020204" pitchFamily="34" charset="0"/>
                <a:cs typeface="Arial" panose="020B0604020202020204" pitchFamily="34" charset="0"/>
              </a:rPr>
              <a:t>“</a:t>
            </a:r>
            <a:r>
              <a:rPr lang="en-GB" b="1" i="0" dirty="0" err="1" smtClean="0">
                <a:solidFill>
                  <a:srgbClr val="002060"/>
                </a:solidFill>
                <a:latin typeface="Arial" panose="020B0604020202020204" pitchFamily="34" charset="0"/>
                <a:cs typeface="Arial" panose="020B0604020202020204" pitchFamily="34" charset="0"/>
              </a:rPr>
              <a:t>Es</a:t>
            </a:r>
            <a:r>
              <a:rPr lang="en-GB" b="1" i="0" dirty="0" smtClean="0">
                <a:solidFill>
                  <a:srgbClr val="002060"/>
                </a:solidFill>
                <a:latin typeface="Arial" panose="020B0604020202020204" pitchFamily="34" charset="0"/>
                <a:cs typeface="Arial" panose="020B0604020202020204" pitchFamily="34" charset="0"/>
              </a:rPr>
              <a:t>”   	      Questions</a:t>
            </a:r>
            <a:endParaRPr lang="en-GB" b="1" i="0" dirty="0">
              <a:solidFill>
                <a:srgbClr val="002060"/>
              </a:solidFill>
              <a:latin typeface="Arial" panose="020B0604020202020204" pitchFamily="34" charset="0"/>
              <a:cs typeface="Arial" panose="020B0604020202020204" pitchFamily="34" charset="0"/>
            </a:endParaRPr>
          </a:p>
          <a:p>
            <a:pPr algn="l" eaLnBrk="1" hangingPunct="1">
              <a:lnSpc>
                <a:spcPct val="80000"/>
              </a:lnSpc>
            </a:pPr>
            <a:endParaRPr lang="en-GB" sz="2000" b="1" i="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046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1910311" y="1257714"/>
            <a:ext cx="4003645" cy="3792751"/>
          </a:xfrm>
          <a:prstGeom prst="ellipse">
            <a:avLst/>
          </a:prstGeom>
          <a:no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876376" y="912890"/>
            <a:ext cx="368347" cy="331232"/>
          </a:xfrm>
          <a:prstGeom prst="straightConnector1">
            <a:avLst/>
          </a:prstGeom>
          <a:ln w="38100">
            <a:solidFill>
              <a:srgbClr val="2F2B6D"/>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8707" y="179509"/>
            <a:ext cx="1850065" cy="707886"/>
          </a:xfrm>
          <a:prstGeom prst="rect">
            <a:avLst/>
          </a:prstGeom>
          <a:solidFill>
            <a:schemeClr val="bg1"/>
          </a:solidFill>
        </p:spPr>
        <p:txBody>
          <a:bodyPr wrap="square" rtlCol="0">
            <a:spAutoFit/>
          </a:bodyPr>
          <a:lstStyle/>
          <a:p>
            <a:pPr algn="l"/>
            <a:r>
              <a:rPr lang="en-GB" sz="2000" b="1" i="0" dirty="0" smtClean="0">
                <a:latin typeface="Arial" panose="020B0604020202020204" pitchFamily="34" charset="0"/>
                <a:cs typeface="Arial" panose="020B0604020202020204" pitchFamily="34" charset="0"/>
              </a:rPr>
              <a:t>The</a:t>
            </a:r>
          </a:p>
          <a:p>
            <a:pPr algn="l"/>
            <a:r>
              <a:rPr lang="en-GB" sz="2000" b="1" i="0" dirty="0" smtClean="0">
                <a:latin typeface="Arial" panose="020B0604020202020204" pitchFamily="34" charset="0"/>
                <a:cs typeface="Arial" panose="020B0604020202020204" pitchFamily="34" charset="0"/>
              </a:rPr>
              <a:t>Application</a:t>
            </a:r>
            <a:endParaRPr lang="en-GB" sz="2000" b="1" i="0" dirty="0">
              <a:latin typeface="Arial" panose="020B0604020202020204" pitchFamily="34" charset="0"/>
              <a:cs typeface="Arial" panose="020B0604020202020204" pitchFamily="34" charset="0"/>
            </a:endParaRPr>
          </a:p>
        </p:txBody>
      </p:sp>
      <p:sp>
        <p:nvSpPr>
          <p:cNvPr id="6" name="TextBox 5"/>
          <p:cNvSpPr txBox="1"/>
          <p:nvPr/>
        </p:nvSpPr>
        <p:spPr>
          <a:xfrm>
            <a:off x="5878227" y="5503385"/>
            <a:ext cx="2132225" cy="461665"/>
          </a:xfrm>
          <a:prstGeom prst="rect">
            <a:avLst/>
          </a:prstGeom>
          <a:noFill/>
        </p:spPr>
        <p:txBody>
          <a:bodyPr wrap="square" rtlCol="0">
            <a:spAutoFit/>
          </a:bodyPr>
          <a:lstStyle/>
          <a:p>
            <a:r>
              <a:rPr lang="en-GB" b="1" i="0" dirty="0" smtClean="0">
                <a:latin typeface="Arial" panose="020B0604020202020204" pitchFamily="34" charset="0"/>
                <a:cs typeface="Arial" panose="020B0604020202020204" pitchFamily="34" charset="0"/>
              </a:rPr>
              <a:t>Decision</a:t>
            </a:r>
            <a:endParaRPr lang="en-GB" b="1" i="0" dirty="0">
              <a:latin typeface="Arial" panose="020B0604020202020204" pitchFamily="34" charset="0"/>
              <a:cs typeface="Arial" panose="020B0604020202020204" pitchFamily="34" charset="0"/>
            </a:endParaRPr>
          </a:p>
        </p:txBody>
      </p:sp>
      <p:sp>
        <p:nvSpPr>
          <p:cNvPr id="7" name="TextBox 6"/>
          <p:cNvSpPr txBox="1"/>
          <p:nvPr/>
        </p:nvSpPr>
        <p:spPr>
          <a:xfrm>
            <a:off x="409675" y="1210967"/>
            <a:ext cx="2298831" cy="584775"/>
          </a:xfrm>
          <a:prstGeom prst="rect">
            <a:avLst/>
          </a:prstGeom>
          <a:noFill/>
        </p:spPr>
        <p:txBody>
          <a:bodyPr wrap="square" rtlCol="0">
            <a:spAutoFit/>
          </a:bodyPr>
          <a:lstStyle/>
          <a:p>
            <a:r>
              <a:rPr lang="en-GB" sz="1600" b="1" i="0" dirty="0" smtClean="0">
                <a:latin typeface="Arial" panose="020B0604020202020204" pitchFamily="34" charset="0"/>
                <a:cs typeface="Arial" panose="020B0604020202020204" pitchFamily="34" charset="0"/>
              </a:rPr>
              <a:t>Construction and</a:t>
            </a:r>
          </a:p>
          <a:p>
            <a:r>
              <a:rPr lang="en-GB" sz="1600" b="1" i="0" dirty="0" smtClean="0">
                <a:latin typeface="Arial" panose="020B0604020202020204" pitchFamily="34" charset="0"/>
                <a:cs typeface="Arial" panose="020B0604020202020204" pitchFamily="34" charset="0"/>
              </a:rPr>
              <a:t> de-construction</a:t>
            </a:r>
            <a:endParaRPr lang="en-GB" sz="1600" b="1" i="0" dirty="0">
              <a:latin typeface="Arial" panose="020B0604020202020204" pitchFamily="34" charset="0"/>
              <a:cs typeface="Arial" panose="020B0604020202020204" pitchFamily="34" charset="0"/>
            </a:endParaRPr>
          </a:p>
        </p:txBody>
      </p:sp>
      <p:sp>
        <p:nvSpPr>
          <p:cNvPr id="18" name="TextBox 17"/>
          <p:cNvSpPr txBox="1"/>
          <p:nvPr/>
        </p:nvSpPr>
        <p:spPr>
          <a:xfrm>
            <a:off x="4518722" y="1441620"/>
            <a:ext cx="1279199" cy="400110"/>
          </a:xfrm>
          <a:prstGeom prst="rect">
            <a:avLst/>
          </a:prstGeom>
          <a:solidFill>
            <a:schemeClr val="bg1"/>
          </a:solidFill>
        </p:spPr>
        <p:txBody>
          <a:bodyPr wrap="square" rtlCol="0">
            <a:spAutoFit/>
          </a:bodyPr>
          <a:lstStyle/>
          <a:p>
            <a:r>
              <a:rPr lang="en-GB" sz="2000" b="1" i="0" dirty="0" smtClean="0">
                <a:latin typeface="Arial" panose="020B0604020202020204" pitchFamily="34" charset="0"/>
                <a:cs typeface="Arial" panose="020B0604020202020204" pitchFamily="34" charset="0"/>
              </a:rPr>
              <a:t>Empathy</a:t>
            </a:r>
            <a:endParaRPr lang="en-GB" sz="2000" b="1" i="0" dirty="0">
              <a:latin typeface="Arial" panose="020B0604020202020204" pitchFamily="34" charset="0"/>
              <a:cs typeface="Arial" panose="020B0604020202020204" pitchFamily="34" charset="0"/>
            </a:endParaRPr>
          </a:p>
        </p:txBody>
      </p:sp>
      <p:sp>
        <p:nvSpPr>
          <p:cNvPr id="20" name="TextBox 19"/>
          <p:cNvSpPr txBox="1"/>
          <p:nvPr/>
        </p:nvSpPr>
        <p:spPr>
          <a:xfrm>
            <a:off x="5312524" y="3672500"/>
            <a:ext cx="1608976" cy="400110"/>
          </a:xfrm>
          <a:prstGeom prst="rect">
            <a:avLst/>
          </a:prstGeom>
          <a:solidFill>
            <a:schemeClr val="bg1"/>
          </a:solidFill>
        </p:spPr>
        <p:txBody>
          <a:bodyPr wrap="square" rtlCol="0">
            <a:spAutoFit/>
          </a:bodyPr>
          <a:lstStyle/>
          <a:p>
            <a:r>
              <a:rPr lang="en-GB" sz="2000" b="1" i="0" dirty="0" smtClean="0">
                <a:latin typeface="Arial" panose="020B0604020202020204" pitchFamily="34" charset="0"/>
                <a:cs typeface="Arial" panose="020B0604020202020204" pitchFamily="34" charset="0"/>
              </a:rPr>
              <a:t>Experience</a:t>
            </a:r>
            <a:endParaRPr lang="en-GB" sz="2000" b="1" i="0" dirty="0">
              <a:latin typeface="Arial" panose="020B0604020202020204" pitchFamily="34" charset="0"/>
              <a:cs typeface="Arial" panose="020B0604020202020204" pitchFamily="34" charset="0"/>
            </a:endParaRPr>
          </a:p>
        </p:txBody>
      </p:sp>
      <p:sp>
        <p:nvSpPr>
          <p:cNvPr id="21" name="TextBox 20"/>
          <p:cNvSpPr txBox="1"/>
          <p:nvPr/>
        </p:nvSpPr>
        <p:spPr>
          <a:xfrm>
            <a:off x="5357680" y="2450303"/>
            <a:ext cx="1657625" cy="400110"/>
          </a:xfrm>
          <a:prstGeom prst="rect">
            <a:avLst/>
          </a:prstGeom>
          <a:solidFill>
            <a:schemeClr val="bg1"/>
          </a:solidFill>
        </p:spPr>
        <p:txBody>
          <a:bodyPr wrap="square" rtlCol="0">
            <a:spAutoFit/>
          </a:bodyPr>
          <a:lstStyle/>
          <a:p>
            <a:r>
              <a:rPr lang="en-GB" sz="2000" b="1" i="0" dirty="0" smtClean="0">
                <a:latin typeface="Arial" panose="020B0604020202020204" pitchFamily="34" charset="0"/>
                <a:cs typeface="Arial" panose="020B0604020202020204" pitchFamily="34" charset="0"/>
              </a:rPr>
              <a:t>Expertise</a:t>
            </a:r>
            <a:endParaRPr lang="en-GB" sz="2000" b="1" i="0" dirty="0">
              <a:latin typeface="Arial" panose="020B0604020202020204" pitchFamily="34" charset="0"/>
              <a:cs typeface="Arial" panose="020B0604020202020204" pitchFamily="34" charset="0"/>
            </a:endParaRPr>
          </a:p>
        </p:txBody>
      </p:sp>
      <p:sp>
        <p:nvSpPr>
          <p:cNvPr id="22" name="TextBox 21"/>
          <p:cNvSpPr txBox="1"/>
          <p:nvPr/>
        </p:nvSpPr>
        <p:spPr>
          <a:xfrm>
            <a:off x="3687254" y="4884534"/>
            <a:ext cx="1480143" cy="707886"/>
          </a:xfrm>
          <a:prstGeom prst="rect">
            <a:avLst/>
          </a:prstGeom>
          <a:solidFill>
            <a:schemeClr val="bg1"/>
          </a:solidFill>
        </p:spPr>
        <p:txBody>
          <a:bodyPr wrap="square" rtlCol="0">
            <a:spAutoFit/>
          </a:bodyPr>
          <a:lstStyle/>
          <a:p>
            <a:r>
              <a:rPr lang="en-GB" sz="2000" b="1" i="0" dirty="0" smtClean="0">
                <a:latin typeface="Arial" panose="020B0604020202020204" pitchFamily="34" charset="0"/>
                <a:cs typeface="Arial" panose="020B0604020202020204" pitchFamily="34" charset="0"/>
              </a:rPr>
              <a:t>Ethical theory</a:t>
            </a:r>
            <a:endParaRPr lang="en-GB" sz="2000" b="1" i="0" dirty="0">
              <a:latin typeface="Arial" panose="020B0604020202020204" pitchFamily="34" charset="0"/>
              <a:cs typeface="Arial" panose="020B0604020202020204" pitchFamily="34" charset="0"/>
            </a:endParaRPr>
          </a:p>
        </p:txBody>
      </p:sp>
      <p:sp>
        <p:nvSpPr>
          <p:cNvPr id="23" name="TextBox 22"/>
          <p:cNvSpPr txBox="1"/>
          <p:nvPr/>
        </p:nvSpPr>
        <p:spPr>
          <a:xfrm>
            <a:off x="808961" y="3132682"/>
            <a:ext cx="1645433" cy="400110"/>
          </a:xfrm>
          <a:prstGeom prst="rect">
            <a:avLst/>
          </a:prstGeom>
          <a:solidFill>
            <a:schemeClr val="bg1"/>
          </a:solidFill>
        </p:spPr>
        <p:txBody>
          <a:bodyPr wrap="square" rtlCol="0">
            <a:spAutoFit/>
          </a:bodyPr>
          <a:lstStyle/>
          <a:p>
            <a:r>
              <a:rPr lang="en-GB" sz="2000" b="1" i="0" dirty="0" smtClean="0">
                <a:latin typeface="Arial" panose="020B0604020202020204" pitchFamily="34" charset="0"/>
                <a:cs typeface="Arial" panose="020B0604020202020204" pitchFamily="34" charset="0"/>
              </a:rPr>
              <a:t>Expediency</a:t>
            </a:r>
            <a:endParaRPr lang="en-GB" sz="2000" b="1" i="0" dirty="0">
              <a:latin typeface="Arial" panose="020B0604020202020204" pitchFamily="34" charset="0"/>
              <a:cs typeface="Arial" panose="020B0604020202020204" pitchFamily="34" charset="0"/>
            </a:endParaRPr>
          </a:p>
        </p:txBody>
      </p:sp>
      <p:sp>
        <p:nvSpPr>
          <p:cNvPr id="26" name="TextBox 25"/>
          <p:cNvSpPr txBox="1"/>
          <p:nvPr/>
        </p:nvSpPr>
        <p:spPr>
          <a:xfrm>
            <a:off x="1910311" y="4478843"/>
            <a:ext cx="1383066" cy="400110"/>
          </a:xfrm>
          <a:prstGeom prst="rect">
            <a:avLst/>
          </a:prstGeom>
          <a:solidFill>
            <a:schemeClr val="bg1"/>
          </a:solidFill>
        </p:spPr>
        <p:txBody>
          <a:bodyPr wrap="square" rtlCol="0">
            <a:spAutoFit/>
          </a:bodyPr>
          <a:lstStyle/>
          <a:p>
            <a:r>
              <a:rPr lang="en-GB" sz="2000" b="1" i="0" dirty="0" smtClean="0">
                <a:latin typeface="Arial" panose="020B0604020202020204" pitchFamily="34" charset="0"/>
                <a:cs typeface="Arial" panose="020B0604020202020204" pitchFamily="34" charset="0"/>
              </a:rPr>
              <a:t>Evidence</a:t>
            </a:r>
            <a:endParaRPr lang="en-GB" sz="2000" b="1" i="0" dirty="0">
              <a:latin typeface="Arial" panose="020B0604020202020204" pitchFamily="34" charset="0"/>
              <a:cs typeface="Arial" panose="020B0604020202020204" pitchFamily="34" charset="0"/>
            </a:endParaRPr>
          </a:p>
        </p:txBody>
      </p:sp>
      <p:sp>
        <p:nvSpPr>
          <p:cNvPr id="34" name="TextBox 33"/>
          <p:cNvSpPr txBox="1"/>
          <p:nvPr/>
        </p:nvSpPr>
        <p:spPr>
          <a:xfrm>
            <a:off x="2575985" y="1163427"/>
            <a:ext cx="1412931" cy="400110"/>
          </a:xfrm>
          <a:prstGeom prst="rect">
            <a:avLst/>
          </a:prstGeom>
          <a:solidFill>
            <a:schemeClr val="bg1"/>
          </a:solidFill>
        </p:spPr>
        <p:txBody>
          <a:bodyPr wrap="square" rtlCol="0">
            <a:spAutoFit/>
          </a:bodyPr>
          <a:lstStyle/>
          <a:p>
            <a:r>
              <a:rPr lang="en-GB" sz="2000" b="1" i="0" dirty="0" smtClean="0">
                <a:latin typeface="Arial" panose="020B0604020202020204" pitchFamily="34" charset="0"/>
                <a:cs typeface="Arial" panose="020B0604020202020204" pitchFamily="34" charset="0"/>
              </a:rPr>
              <a:t>Emotions</a:t>
            </a:r>
            <a:endParaRPr lang="en-GB" sz="2000" b="1" i="0" dirty="0">
              <a:latin typeface="Arial" panose="020B0604020202020204" pitchFamily="34" charset="0"/>
              <a:cs typeface="Arial" panose="020B0604020202020204" pitchFamily="34" charset="0"/>
            </a:endParaRPr>
          </a:p>
        </p:txBody>
      </p:sp>
      <p:cxnSp>
        <p:nvCxnSpPr>
          <p:cNvPr id="24" name="Straight Arrow Connector 23"/>
          <p:cNvCxnSpPr/>
          <p:nvPr/>
        </p:nvCxnSpPr>
        <p:spPr>
          <a:xfrm>
            <a:off x="2104468" y="1986095"/>
            <a:ext cx="1249942" cy="1011347"/>
          </a:xfrm>
          <a:prstGeom prst="straightConnector1">
            <a:avLst/>
          </a:prstGeom>
          <a:ln w="38100">
            <a:solidFill>
              <a:srgbClr val="2F2B6D"/>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flipV="1">
            <a:off x="3309853" y="1559562"/>
            <a:ext cx="444082" cy="1452533"/>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V="1">
            <a:off x="3995874" y="1804673"/>
            <a:ext cx="729245" cy="1220395"/>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V="1">
            <a:off x="3773877" y="2630251"/>
            <a:ext cx="1662909" cy="67168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3803289" y="3297379"/>
            <a:ext cx="1478592" cy="406525"/>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a:endCxn id="23" idx="3"/>
          </p:cNvCxnSpPr>
          <p:nvPr/>
        </p:nvCxnSpPr>
        <p:spPr>
          <a:xfrm flipH="1">
            <a:off x="2454394" y="3297379"/>
            <a:ext cx="1399722" cy="35358"/>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H="1">
            <a:off x="3072113" y="3530076"/>
            <a:ext cx="615141" cy="878213"/>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3976552" y="3580135"/>
            <a:ext cx="365756" cy="1232093"/>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378381" y="3116516"/>
            <a:ext cx="1059350" cy="400110"/>
          </a:xfrm>
          <a:prstGeom prst="rect">
            <a:avLst/>
          </a:prstGeom>
          <a:solidFill>
            <a:schemeClr val="bg1"/>
          </a:solidFill>
        </p:spPr>
        <p:txBody>
          <a:bodyPr wrap="square" rtlCol="0">
            <a:spAutoFit/>
          </a:bodyPr>
          <a:lstStyle/>
          <a:p>
            <a:r>
              <a:rPr lang="en-GB" sz="2000" b="1" i="0" dirty="0" smtClean="0">
                <a:latin typeface="Arial" panose="020B0604020202020204" pitchFamily="34" charset="0"/>
                <a:cs typeface="Arial" panose="020B0604020202020204" pitchFamily="34" charset="0"/>
              </a:rPr>
              <a:t>Ego</a:t>
            </a:r>
            <a:endParaRPr lang="en-GB" sz="2000" b="1" i="0" dirty="0">
              <a:latin typeface="Arial" panose="020B0604020202020204" pitchFamily="34" charset="0"/>
              <a:cs typeface="Arial" panose="020B0604020202020204" pitchFamily="34" charset="0"/>
            </a:endParaRPr>
          </a:p>
        </p:txBody>
      </p:sp>
      <p:cxnSp>
        <p:nvCxnSpPr>
          <p:cNvPr id="3" name="Straight Arrow Connector 2"/>
          <p:cNvCxnSpPr/>
          <p:nvPr/>
        </p:nvCxnSpPr>
        <p:spPr>
          <a:xfrm>
            <a:off x="4298766" y="3638191"/>
            <a:ext cx="1499155" cy="1174037"/>
          </a:xfrm>
          <a:prstGeom prst="straightConnector1">
            <a:avLst/>
          </a:prstGeom>
          <a:ln w="38100">
            <a:solidFill>
              <a:srgbClr val="00206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a:solidFill>
                  <a:srgbClr val="002060"/>
                </a:solidFill>
                <a:latin typeface="Arial" panose="020B0604020202020204" pitchFamily="34" charset="0"/>
                <a:cs typeface="Arial" panose="020B0604020202020204" pitchFamily="34" charset="0"/>
              </a:rPr>
              <a:t>T</a:t>
            </a:r>
            <a:r>
              <a:rPr lang="en-GB" sz="3200" b="1" i="0" dirty="0" smtClean="0">
                <a:solidFill>
                  <a:srgbClr val="002060"/>
                </a:solidFill>
                <a:latin typeface="Arial" panose="020B0604020202020204" pitchFamily="34" charset="0"/>
                <a:cs typeface="Arial" panose="020B0604020202020204" pitchFamily="34" charset="0"/>
              </a:rPr>
              <a:t>he 4 steps and eight </a:t>
            </a:r>
            <a:r>
              <a:rPr lang="en-GB" sz="3200" b="1" i="0" dirty="0" smtClean="0">
                <a:solidFill>
                  <a:srgbClr val="002060"/>
                </a:solidFill>
                <a:latin typeface="Arial" panose="020B0604020202020204" pitchFamily="34" charset="0"/>
                <a:cs typeface="Arial" panose="020B0604020202020204" pitchFamily="34" charset="0"/>
              </a:rPr>
              <a:t>“</a:t>
            </a:r>
            <a:r>
              <a:rPr lang="en-GB" sz="3200" b="1" i="0" dirty="0" err="1" smtClean="0">
                <a:solidFill>
                  <a:srgbClr val="002060"/>
                </a:solidFill>
                <a:latin typeface="Arial" panose="020B0604020202020204" pitchFamily="34" charset="0"/>
                <a:cs typeface="Arial" panose="020B0604020202020204" pitchFamily="34" charset="0"/>
              </a:rPr>
              <a:t>Es</a:t>
            </a:r>
            <a:r>
              <a:rPr lang="en-GB" sz="3200" b="1" i="0" dirty="0" smtClean="0">
                <a:solidFill>
                  <a:srgbClr val="002060"/>
                </a:solidFill>
                <a:latin typeface="Arial" panose="020B0604020202020204" pitchFamily="34" charset="0"/>
                <a:cs typeface="Arial" panose="020B0604020202020204" pitchFamily="34" charset="0"/>
              </a:rPr>
              <a:t>”</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
        <p:nvSpPr>
          <p:cNvPr id="25" name="TextBox 24"/>
          <p:cNvSpPr txBox="1"/>
          <p:nvPr/>
        </p:nvSpPr>
        <p:spPr>
          <a:xfrm>
            <a:off x="5312524" y="4894697"/>
            <a:ext cx="1594177" cy="338554"/>
          </a:xfrm>
          <a:prstGeom prst="rect">
            <a:avLst/>
          </a:prstGeom>
          <a:noFill/>
        </p:spPr>
        <p:txBody>
          <a:bodyPr wrap="square" rtlCol="0">
            <a:spAutoFit/>
          </a:bodyPr>
          <a:lstStyle/>
          <a:p>
            <a:r>
              <a:rPr lang="en-GB" sz="1600" b="1" i="0" dirty="0" smtClean="0">
                <a:latin typeface="Arial" panose="020B0604020202020204" pitchFamily="34" charset="0"/>
                <a:cs typeface="Arial" panose="020B0604020202020204" pitchFamily="34" charset="0"/>
              </a:rPr>
              <a:t>Debate</a:t>
            </a:r>
            <a:endParaRPr lang="en-GB" sz="1600" b="1" i="0" dirty="0">
              <a:latin typeface="Arial" panose="020B0604020202020204" pitchFamily="34" charset="0"/>
              <a:cs typeface="Arial" panose="020B0604020202020204" pitchFamily="34" charset="0"/>
            </a:endParaRPr>
          </a:p>
        </p:txBody>
      </p:sp>
      <p:cxnSp>
        <p:nvCxnSpPr>
          <p:cNvPr id="27" name="Straight Arrow Connector 26"/>
          <p:cNvCxnSpPr/>
          <p:nvPr/>
        </p:nvCxnSpPr>
        <p:spPr>
          <a:xfrm>
            <a:off x="6342898" y="5261188"/>
            <a:ext cx="368347" cy="331232"/>
          </a:xfrm>
          <a:prstGeom prst="straightConnector1">
            <a:avLst/>
          </a:prstGeom>
          <a:ln w="38100">
            <a:solidFill>
              <a:srgbClr val="2F2B6D"/>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444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1515" y="1282992"/>
            <a:ext cx="1191126" cy="338554"/>
          </a:xfrm>
          <a:prstGeom prst="rect">
            <a:avLst/>
          </a:prstGeom>
          <a:solidFill>
            <a:schemeClr val="bg1"/>
          </a:solidFill>
        </p:spPr>
        <p:txBody>
          <a:bodyPr wrap="square" rtlCol="0">
            <a:spAutoFit/>
          </a:bodyPr>
          <a:lstStyle/>
          <a:p>
            <a:r>
              <a:rPr lang="en-GB" sz="1600" b="1" i="0" dirty="0" smtClean="0">
                <a:latin typeface="Arial" panose="020B0604020202020204" pitchFamily="34" charset="0"/>
                <a:cs typeface="Arial" panose="020B0604020202020204" pitchFamily="34" charset="0"/>
              </a:rPr>
              <a:t>Ego</a:t>
            </a:r>
            <a:endParaRPr lang="en-GB" sz="1600" b="1" i="0" dirty="0">
              <a:latin typeface="Arial" panose="020B0604020202020204" pitchFamily="34" charset="0"/>
              <a:cs typeface="Arial" panose="020B0604020202020204" pitchFamily="34" charset="0"/>
            </a:endParaRPr>
          </a:p>
        </p:txBody>
      </p:sp>
      <p:sp>
        <p:nvSpPr>
          <p:cNvPr id="13" name="Oval 12"/>
          <p:cNvSpPr/>
          <p:nvPr/>
        </p:nvSpPr>
        <p:spPr>
          <a:xfrm>
            <a:off x="462399" y="955421"/>
            <a:ext cx="969359" cy="993696"/>
          </a:xfrm>
          <a:prstGeom prst="ellipse">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Content Placeholder 2"/>
          <p:cNvSpPr txBox="1">
            <a:spLocks/>
          </p:cNvSpPr>
          <p:nvPr/>
        </p:nvSpPr>
        <p:spPr bwMode="auto">
          <a:xfrm>
            <a:off x="1488833" y="1135730"/>
            <a:ext cx="6200555" cy="572755"/>
          </a:xfrm>
          <a:prstGeom prst="rect">
            <a:avLst/>
          </a:prstGeom>
          <a:solidFill>
            <a:schemeClr val="bg1"/>
          </a:solidFill>
          <a:ln>
            <a:miter lim="800000"/>
            <a:headEnd/>
            <a:tailEnd/>
          </a:ln>
        </p:spPr>
        <p:txBody>
          <a:bodyPr vert="horz" wrap="square" lIns="91440" tIns="45720" rIns="91440" bIns="45720" numCol="1" rtlCol="0" anchor="t" anchorCtr="0" compatLnSpc="1">
            <a:prstTxWarp prst="textNoShape">
              <a:avLst/>
            </a:prstTxWarp>
            <a:normAutofit/>
          </a:bodyPr>
          <a:lstStyle>
            <a:defPPr>
              <a:defRPr lang="en-GB"/>
            </a:defPPr>
            <a:lvl1pPr algn="r" rtl="0" fontAlgn="base">
              <a:spcBef>
                <a:spcPct val="0"/>
              </a:spcBef>
              <a:spcAft>
                <a:spcPct val="0"/>
              </a:spcAft>
              <a:defRPr sz="900" i="0" kern="1200">
                <a:solidFill>
                  <a:srgbClr val="332A86"/>
                </a:solidFill>
                <a:latin typeface="Arial"/>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pPr algn="ctr"/>
            <a:r>
              <a:rPr lang="en-GB" sz="2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How </a:t>
            </a:r>
            <a:r>
              <a:rPr lang="en-GB" sz="2400" b="1" dirty="0">
                <a:solidFill>
                  <a:srgbClr val="002060"/>
                </a:solidFill>
                <a:latin typeface="Arial" panose="020B0604020202020204" pitchFamily="34" charset="0"/>
                <a:ea typeface="Calibri" panose="020F0502020204030204" pitchFamily="34" charset="0"/>
                <a:cs typeface="Arial" panose="020B0604020202020204" pitchFamily="34" charset="0"/>
              </a:rPr>
              <a:t>would I decide (if it were me</a:t>
            </a:r>
            <a:r>
              <a:rPr lang="en-GB" sz="2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en-GB" sz="2400" b="1" dirty="0"/>
          </a:p>
        </p:txBody>
      </p:sp>
      <p:sp>
        <p:nvSpPr>
          <p:cNvPr id="7"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a:solidFill>
                  <a:srgbClr val="002060"/>
                </a:solidFill>
                <a:latin typeface="Arial" panose="020B0604020202020204" pitchFamily="34" charset="0"/>
                <a:cs typeface="Arial" panose="020B0604020202020204" pitchFamily="34" charset="0"/>
              </a:rPr>
              <a:t>E</a:t>
            </a:r>
            <a:r>
              <a:rPr lang="en-GB" sz="3200" b="1" i="0" dirty="0" smtClean="0">
                <a:solidFill>
                  <a:srgbClr val="002060"/>
                </a:solidFill>
                <a:latin typeface="Arial" panose="020B0604020202020204" pitchFamily="34" charset="0"/>
                <a:cs typeface="Arial" panose="020B0604020202020204" pitchFamily="34" charset="0"/>
              </a:rPr>
              <a:t>ight “</a:t>
            </a:r>
            <a:r>
              <a:rPr lang="en-GB" sz="3200" b="1" i="0" dirty="0" err="1" smtClean="0">
                <a:solidFill>
                  <a:srgbClr val="002060"/>
                </a:solidFill>
                <a:latin typeface="Arial" panose="020B0604020202020204" pitchFamily="34" charset="0"/>
                <a:cs typeface="Arial" panose="020B0604020202020204" pitchFamily="34" charset="0"/>
              </a:rPr>
              <a:t>Es</a:t>
            </a:r>
            <a:r>
              <a:rPr lang="en-GB" sz="3200" b="1" i="0" dirty="0" smtClean="0">
                <a:solidFill>
                  <a:srgbClr val="002060"/>
                </a:solidFill>
                <a:latin typeface="Arial" panose="020B0604020202020204" pitchFamily="34" charset="0"/>
                <a:cs typeface="Arial" panose="020B0604020202020204" pitchFamily="34" charset="0"/>
              </a:rPr>
              <a:t>”</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993913" y="1949117"/>
            <a:ext cx="8150087" cy="4893647"/>
          </a:xfrm>
          <a:prstGeom prst="rect">
            <a:avLst/>
          </a:prstGeom>
          <a:solidFill>
            <a:schemeClr val="bg1"/>
          </a:solidFill>
        </p:spPr>
        <p:txBody>
          <a:bodyPr wrap="square" rtlCol="0">
            <a:spAutoFit/>
          </a:bodyPr>
          <a:lstStyle/>
          <a:p>
            <a:pPr algn="l"/>
            <a:r>
              <a:rPr lang="en-GB" sz="2000" i="0" dirty="0" smtClean="0">
                <a:latin typeface="+mn-lt"/>
              </a:rPr>
              <a:t>This is often our first </a:t>
            </a:r>
            <a:r>
              <a:rPr lang="en-GB" sz="2000" i="0" dirty="0" smtClean="0">
                <a:latin typeface="+mn-lt"/>
              </a:rPr>
              <a:t>strategy. Its </a:t>
            </a:r>
            <a:r>
              <a:rPr lang="en-GB" sz="2000" i="0" dirty="0" smtClean="0">
                <a:latin typeface="+mn-lt"/>
              </a:rPr>
              <a:t>foundations can be complex. </a:t>
            </a:r>
            <a:r>
              <a:rPr lang="en-GB" sz="2000" i="0" dirty="0" smtClean="0">
                <a:latin typeface="+mn-lt"/>
              </a:rPr>
              <a:t>While it </a:t>
            </a:r>
            <a:r>
              <a:rPr lang="en-GB" sz="2000" i="0" dirty="0" smtClean="0">
                <a:latin typeface="+mn-lt"/>
              </a:rPr>
              <a:t>might be seen as an immediate judgement through</a:t>
            </a:r>
          </a:p>
          <a:p>
            <a:pPr marL="342900" indent="-342900" algn="l">
              <a:buFont typeface="Arial" panose="020B0604020202020204" pitchFamily="34" charset="0"/>
              <a:buChar char="•"/>
            </a:pPr>
            <a:r>
              <a:rPr lang="en-GB" sz="2000" i="0" dirty="0" smtClean="0">
                <a:latin typeface="+mn-lt"/>
              </a:rPr>
              <a:t>Intuition</a:t>
            </a:r>
          </a:p>
          <a:p>
            <a:pPr marL="342900" indent="-342900" algn="l">
              <a:buFont typeface="Arial" panose="020B0604020202020204" pitchFamily="34" charset="0"/>
              <a:buChar char="•"/>
            </a:pPr>
            <a:r>
              <a:rPr lang="en-GB" sz="2000" i="0" dirty="0" smtClean="0">
                <a:latin typeface="+mn-lt"/>
              </a:rPr>
              <a:t>Emotion: (Blackburn's staircase of emotional ascent in “Ruling Passions”)</a:t>
            </a:r>
          </a:p>
          <a:p>
            <a:pPr marL="342900" indent="-342900" algn="l">
              <a:buFont typeface="Arial" panose="020B0604020202020204" pitchFamily="34" charset="0"/>
              <a:buChar char="•"/>
            </a:pPr>
            <a:r>
              <a:rPr lang="en-GB" sz="2000" i="0" dirty="0" smtClean="0">
                <a:latin typeface="+mn-lt"/>
              </a:rPr>
              <a:t>System 1, Fast thinking: (</a:t>
            </a:r>
            <a:r>
              <a:rPr lang="en-GB" sz="2000" i="0" dirty="0" err="1" smtClean="0">
                <a:latin typeface="+mn-lt"/>
              </a:rPr>
              <a:t>Kahneman’s</a:t>
            </a:r>
            <a:r>
              <a:rPr lang="en-GB" sz="2000" i="0" dirty="0" smtClean="0">
                <a:latin typeface="+mn-lt"/>
              </a:rPr>
              <a:t> “Thinking, fast and slow)</a:t>
            </a:r>
          </a:p>
          <a:p>
            <a:pPr marL="342900" indent="-342900" algn="l">
              <a:buFont typeface="Arial" panose="020B0604020202020204" pitchFamily="34" charset="0"/>
              <a:buChar char="•"/>
            </a:pPr>
            <a:r>
              <a:rPr lang="en-GB" sz="2000" i="0" dirty="0" smtClean="0">
                <a:latin typeface="+mn-lt"/>
              </a:rPr>
              <a:t>Thin slicing: (</a:t>
            </a:r>
            <a:r>
              <a:rPr lang="en-GB" sz="2000" i="0" dirty="0" err="1" smtClean="0">
                <a:latin typeface="+mn-lt"/>
              </a:rPr>
              <a:t>Gladwell’s</a:t>
            </a:r>
            <a:r>
              <a:rPr lang="en-GB" sz="2000" i="0" dirty="0" smtClean="0">
                <a:latin typeface="+mn-lt"/>
              </a:rPr>
              <a:t> “Blink”)</a:t>
            </a:r>
          </a:p>
          <a:p>
            <a:pPr marL="342900" indent="-342900" algn="l">
              <a:buFont typeface="Arial" panose="020B0604020202020204" pitchFamily="34" charset="0"/>
              <a:buChar char="•"/>
            </a:pPr>
            <a:r>
              <a:rPr lang="en-GB" sz="2000" i="0" dirty="0">
                <a:latin typeface="+mn-lt"/>
              </a:rPr>
              <a:t>P</a:t>
            </a:r>
            <a:r>
              <a:rPr lang="en-GB" sz="2000" i="0" dirty="0" smtClean="0">
                <a:latin typeface="+mn-lt"/>
              </a:rPr>
              <a:t>attern recognition</a:t>
            </a:r>
          </a:p>
          <a:p>
            <a:pPr algn="l"/>
            <a:r>
              <a:rPr lang="en-GB" sz="2000" i="0" dirty="0" smtClean="0">
                <a:latin typeface="+mn-lt"/>
              </a:rPr>
              <a:t> </a:t>
            </a:r>
            <a:r>
              <a:rPr lang="en-GB" sz="2000" i="0" dirty="0" smtClean="0">
                <a:latin typeface="+mn-lt"/>
              </a:rPr>
              <a:t>it </a:t>
            </a:r>
            <a:r>
              <a:rPr lang="en-GB" sz="2000" i="0" dirty="0">
                <a:latin typeface="+mn-lt"/>
              </a:rPr>
              <a:t>may be founded on more considered foundations, on other “</a:t>
            </a:r>
            <a:r>
              <a:rPr lang="en-GB" sz="2000" i="0" dirty="0" err="1">
                <a:latin typeface="+mn-lt"/>
              </a:rPr>
              <a:t>Es</a:t>
            </a:r>
            <a:r>
              <a:rPr lang="en-GB" sz="2000" i="0" dirty="0">
                <a:latin typeface="+mn-lt"/>
              </a:rPr>
              <a:t>”. </a:t>
            </a:r>
            <a:endParaRPr lang="en-GB" sz="2000" i="0" dirty="0" smtClean="0">
              <a:latin typeface="+mn-lt"/>
            </a:endParaRPr>
          </a:p>
          <a:p>
            <a:endParaRPr lang="en-GB" sz="1600" i="0" dirty="0">
              <a:latin typeface="+mn-lt"/>
            </a:endParaRPr>
          </a:p>
          <a:p>
            <a:pPr algn="l"/>
            <a:r>
              <a:rPr lang="en-GB" sz="2000" i="0" dirty="0" smtClean="0">
                <a:latin typeface="+mn-lt"/>
              </a:rPr>
              <a:t>This immediate </a:t>
            </a:r>
            <a:r>
              <a:rPr lang="en-GB" sz="2000" i="0" dirty="0">
                <a:latin typeface="+mn-lt"/>
              </a:rPr>
              <a:t>judgement has its place but anyone using this must be prepared to be challenged. </a:t>
            </a:r>
            <a:endParaRPr lang="en-GB" sz="2000" i="0" dirty="0" smtClean="0">
              <a:latin typeface="+mn-lt"/>
            </a:endParaRPr>
          </a:p>
          <a:p>
            <a:pPr algn="l"/>
            <a:endParaRPr lang="en-GB" sz="2000" i="0" dirty="0">
              <a:latin typeface="+mn-lt"/>
            </a:endParaRPr>
          </a:p>
          <a:p>
            <a:pPr algn="l"/>
            <a:r>
              <a:rPr lang="en-GB" sz="2000" i="0" dirty="0" smtClean="0">
                <a:latin typeface="+mn-lt"/>
              </a:rPr>
              <a:t>It’s </a:t>
            </a:r>
            <a:r>
              <a:rPr lang="en-GB" sz="2000" i="0" dirty="0">
                <a:latin typeface="+mn-lt"/>
              </a:rPr>
              <a:t>not an ideal way </a:t>
            </a:r>
            <a:r>
              <a:rPr lang="en-GB" sz="2000" i="0" dirty="0" smtClean="0">
                <a:latin typeface="+mn-lt"/>
              </a:rPr>
              <a:t>to </a:t>
            </a:r>
            <a:r>
              <a:rPr lang="en-GB" sz="2000" i="0" dirty="0">
                <a:latin typeface="+mn-lt"/>
              </a:rPr>
              <a:t>finish </a:t>
            </a:r>
            <a:r>
              <a:rPr lang="en-GB" sz="2000" i="0" dirty="0" smtClean="0">
                <a:latin typeface="+mn-lt"/>
              </a:rPr>
              <a:t>debate: openness and achieving consensus will be problematic. </a:t>
            </a:r>
            <a:endParaRPr lang="en-GB" sz="2000" i="0" dirty="0">
              <a:latin typeface="+mn-lt"/>
            </a:endParaRPr>
          </a:p>
          <a:p>
            <a:pPr marL="285750" indent="-285750">
              <a:buFont typeface="Arial" panose="020B0604020202020204" pitchFamily="34" charset="0"/>
              <a:buChar char="•"/>
            </a:pPr>
            <a:endParaRPr lang="en-GB" sz="1600" i="0" dirty="0">
              <a:latin typeface="+mn-lt"/>
            </a:endParaRPr>
          </a:p>
        </p:txBody>
      </p:sp>
    </p:spTree>
    <p:extLst>
      <p:ext uri="{BB962C8B-B14F-4D97-AF65-F5344CB8AC3E}">
        <p14:creationId xmlns:p14="http://schemas.microsoft.com/office/powerpoint/2010/main" val="4207360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1691" y="1255593"/>
            <a:ext cx="1191126" cy="338554"/>
          </a:xfrm>
          <a:prstGeom prst="rect">
            <a:avLst/>
          </a:prstGeom>
          <a:solidFill>
            <a:schemeClr val="bg1"/>
          </a:solidFill>
        </p:spPr>
        <p:txBody>
          <a:bodyPr wrap="square" rtlCol="0">
            <a:spAutoFit/>
          </a:bodyPr>
          <a:lstStyle/>
          <a:p>
            <a:r>
              <a:rPr lang="en-GB" sz="1600" b="1" i="0" dirty="0" smtClean="0">
                <a:latin typeface="Arial" panose="020B0604020202020204" pitchFamily="34" charset="0"/>
                <a:cs typeface="Arial" panose="020B0604020202020204" pitchFamily="34" charset="0"/>
              </a:rPr>
              <a:t>Emotions</a:t>
            </a:r>
            <a:endParaRPr lang="en-GB" sz="1600" b="1" i="0" dirty="0">
              <a:latin typeface="Arial" panose="020B0604020202020204" pitchFamily="34" charset="0"/>
              <a:cs typeface="Arial" panose="020B0604020202020204" pitchFamily="34" charset="0"/>
            </a:endParaRPr>
          </a:p>
        </p:txBody>
      </p:sp>
      <p:sp>
        <p:nvSpPr>
          <p:cNvPr id="13" name="Oval 12"/>
          <p:cNvSpPr/>
          <p:nvPr/>
        </p:nvSpPr>
        <p:spPr>
          <a:xfrm>
            <a:off x="462399" y="955421"/>
            <a:ext cx="969359" cy="993696"/>
          </a:xfrm>
          <a:prstGeom prst="ellipse">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Box 1"/>
          <p:cNvSpPr txBox="1"/>
          <p:nvPr/>
        </p:nvSpPr>
        <p:spPr>
          <a:xfrm>
            <a:off x="1728587" y="2027833"/>
            <a:ext cx="7140990" cy="3170099"/>
          </a:xfrm>
          <a:prstGeom prst="rect">
            <a:avLst/>
          </a:prstGeom>
          <a:noFill/>
        </p:spPr>
        <p:txBody>
          <a:bodyPr wrap="square" rtlCol="0">
            <a:spAutoFit/>
          </a:bodyPr>
          <a:lstStyle/>
          <a:p>
            <a:pPr algn="l" fontAlgn="t"/>
            <a:r>
              <a:rPr lang="en-GB" sz="2000" i="0" dirty="0" smtClean="0">
                <a:latin typeface="+mn-lt"/>
              </a:rPr>
              <a:t>Our judgements may be (and often are) founded on our emotions (Blackburn’s desires, attitudes, passions, impulses whims, stances dispositions and sentiments). </a:t>
            </a:r>
          </a:p>
          <a:p>
            <a:pPr algn="l" fontAlgn="t"/>
            <a:endParaRPr lang="en-GB" sz="2000" i="0" dirty="0">
              <a:latin typeface="+mn-lt"/>
            </a:endParaRPr>
          </a:p>
          <a:p>
            <a:pPr algn="l" fontAlgn="t"/>
            <a:r>
              <a:rPr lang="en-GB" sz="2000" i="0" dirty="0" smtClean="0">
                <a:latin typeface="+mn-lt"/>
              </a:rPr>
              <a:t>Some find these “uninviting allies</a:t>
            </a:r>
            <a:r>
              <a:rPr lang="en-GB" sz="2000" i="0" dirty="0" smtClean="0">
                <a:latin typeface="+mn-lt"/>
              </a:rPr>
              <a:t>” for rational thought, </a:t>
            </a:r>
            <a:r>
              <a:rPr lang="en-GB" sz="2000" i="0" dirty="0" smtClean="0">
                <a:latin typeface="+mn-lt"/>
              </a:rPr>
              <a:t>others argue </a:t>
            </a:r>
            <a:r>
              <a:rPr lang="en-GB" sz="2000" i="0" dirty="0">
                <a:latin typeface="+mn-lt"/>
              </a:rPr>
              <a:t>that </a:t>
            </a:r>
            <a:r>
              <a:rPr lang="en-GB" sz="2000" i="0" dirty="0" smtClean="0">
                <a:latin typeface="+mn-lt"/>
              </a:rPr>
              <a:t>such emotions are a fair and valid foundation for our judgements. </a:t>
            </a:r>
            <a:r>
              <a:rPr lang="en-GB" sz="2000" dirty="0" smtClean="0">
                <a:latin typeface="+mn-lt"/>
              </a:rPr>
              <a:t>(“If I’m revolted, others may be as well.”)</a:t>
            </a:r>
          </a:p>
          <a:p>
            <a:pPr algn="l" fontAlgn="t"/>
            <a:endParaRPr lang="en-GB" sz="2000" i="0" dirty="0">
              <a:latin typeface="+mn-lt"/>
            </a:endParaRPr>
          </a:p>
          <a:p>
            <a:pPr algn="l" fontAlgn="t"/>
            <a:r>
              <a:rPr lang="en-GB" sz="2000" i="0" dirty="0" smtClean="0">
                <a:latin typeface="+mn-lt"/>
              </a:rPr>
              <a:t>As with “Ego” this approach may be a start but is unlikely to provide satisfactory consensus.</a:t>
            </a:r>
            <a:endParaRPr lang="en-GB" sz="1600" i="0" dirty="0">
              <a:latin typeface="+mn-lt"/>
            </a:endParaRPr>
          </a:p>
        </p:txBody>
      </p:sp>
      <p:sp>
        <p:nvSpPr>
          <p:cNvPr id="7" name="Content Placeholder 2"/>
          <p:cNvSpPr txBox="1">
            <a:spLocks/>
          </p:cNvSpPr>
          <p:nvPr/>
        </p:nvSpPr>
        <p:spPr bwMode="auto">
          <a:xfrm>
            <a:off x="1849872" y="1138492"/>
            <a:ext cx="5499549" cy="572755"/>
          </a:xfrm>
          <a:prstGeom prst="rect">
            <a:avLst/>
          </a:prstGeom>
          <a:solidFill>
            <a:schemeClr val="bg1"/>
          </a:solidFill>
          <a:ln>
            <a:miter lim="800000"/>
            <a:headEnd/>
            <a:tailEnd/>
          </a:ln>
        </p:spPr>
        <p:txBody>
          <a:bodyPr vert="horz" wrap="square" lIns="91440" tIns="45720" rIns="91440" bIns="45720" numCol="1" rtlCol="0" anchor="t" anchorCtr="0" compatLnSpc="1">
            <a:prstTxWarp prst="textNoShape">
              <a:avLst/>
            </a:prstTxWarp>
            <a:normAutofit/>
          </a:bodyPr>
          <a:lstStyle>
            <a:defPPr>
              <a:defRPr lang="en-GB"/>
            </a:defPPr>
            <a:lvl1pPr algn="r" rtl="0" fontAlgn="base">
              <a:spcBef>
                <a:spcPct val="0"/>
              </a:spcBef>
              <a:spcAft>
                <a:spcPct val="0"/>
              </a:spcAft>
              <a:defRPr sz="900" i="0" kern="1200">
                <a:solidFill>
                  <a:srgbClr val="332A86"/>
                </a:solidFill>
                <a:latin typeface="Arial"/>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pPr algn="ctr"/>
            <a:r>
              <a:rPr lang="en-GB" sz="2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How </a:t>
            </a:r>
            <a:r>
              <a:rPr lang="en-GB" sz="2400" b="1" dirty="0">
                <a:solidFill>
                  <a:srgbClr val="002060"/>
                </a:solidFill>
                <a:latin typeface="Arial" panose="020B0604020202020204" pitchFamily="34" charset="0"/>
                <a:ea typeface="Calibri" panose="020F0502020204030204" pitchFamily="34" charset="0"/>
                <a:cs typeface="Arial" panose="020B0604020202020204" pitchFamily="34" charset="0"/>
              </a:rPr>
              <a:t>do I feel about this proposal</a:t>
            </a:r>
            <a:r>
              <a:rPr lang="en-GB" sz="2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en-GB" sz="2400" b="1" dirty="0"/>
          </a:p>
        </p:txBody>
      </p:sp>
      <p:sp>
        <p:nvSpPr>
          <p:cNvPr id="9"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a:solidFill>
                  <a:srgbClr val="002060"/>
                </a:solidFill>
                <a:latin typeface="Arial" panose="020B0604020202020204" pitchFamily="34" charset="0"/>
                <a:cs typeface="Arial" panose="020B0604020202020204" pitchFamily="34" charset="0"/>
              </a:rPr>
              <a:t>E</a:t>
            </a:r>
            <a:r>
              <a:rPr lang="en-GB" sz="3200" b="1" i="0" dirty="0" smtClean="0">
                <a:solidFill>
                  <a:srgbClr val="002060"/>
                </a:solidFill>
                <a:latin typeface="Arial" panose="020B0604020202020204" pitchFamily="34" charset="0"/>
                <a:cs typeface="Arial" panose="020B0604020202020204" pitchFamily="34" charset="0"/>
              </a:rPr>
              <a:t>ight “</a:t>
            </a:r>
            <a:r>
              <a:rPr lang="en-GB" sz="3200" b="1" i="0" dirty="0" err="1" smtClean="0">
                <a:solidFill>
                  <a:srgbClr val="002060"/>
                </a:solidFill>
                <a:latin typeface="Arial" panose="020B0604020202020204" pitchFamily="34" charset="0"/>
                <a:cs typeface="Arial" panose="020B0604020202020204" pitchFamily="34" charset="0"/>
              </a:rPr>
              <a:t>Es</a:t>
            </a:r>
            <a:r>
              <a:rPr lang="en-GB" sz="3200" b="1" i="0" dirty="0" smtClean="0">
                <a:solidFill>
                  <a:srgbClr val="002060"/>
                </a:solidFill>
                <a:latin typeface="Arial" panose="020B0604020202020204" pitchFamily="34" charset="0"/>
                <a:cs typeface="Arial" panose="020B0604020202020204" pitchFamily="34" charset="0"/>
              </a:rPr>
              <a:t>”</a:t>
            </a:r>
            <a:endParaRPr lang="en-GB" sz="14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472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18997" y="1297391"/>
            <a:ext cx="1056161" cy="338554"/>
          </a:xfrm>
          <a:prstGeom prst="rect">
            <a:avLst/>
          </a:prstGeom>
          <a:solidFill>
            <a:schemeClr val="bg1"/>
          </a:solidFill>
        </p:spPr>
        <p:txBody>
          <a:bodyPr wrap="square" rtlCol="0">
            <a:spAutoFit/>
          </a:bodyPr>
          <a:lstStyle/>
          <a:p>
            <a:r>
              <a:rPr lang="en-GB" sz="1600" b="1" i="0" dirty="0" smtClean="0">
                <a:latin typeface="Arial" panose="020B0604020202020204" pitchFamily="34" charset="0"/>
                <a:cs typeface="Arial" panose="020B0604020202020204" pitchFamily="34" charset="0"/>
              </a:rPr>
              <a:t>Empathy</a:t>
            </a:r>
            <a:endParaRPr lang="en-GB" sz="1600" b="1" i="0" dirty="0">
              <a:latin typeface="Arial" panose="020B0604020202020204" pitchFamily="34" charset="0"/>
              <a:cs typeface="Arial" panose="020B0604020202020204" pitchFamily="34" charset="0"/>
            </a:endParaRPr>
          </a:p>
        </p:txBody>
      </p:sp>
      <p:sp>
        <p:nvSpPr>
          <p:cNvPr id="3" name="Rectangle 2"/>
          <p:cNvSpPr/>
          <p:nvPr/>
        </p:nvSpPr>
        <p:spPr>
          <a:xfrm>
            <a:off x="1716770" y="1993237"/>
            <a:ext cx="6700401" cy="4401205"/>
          </a:xfrm>
          <a:prstGeom prst="rect">
            <a:avLst/>
          </a:prstGeom>
        </p:spPr>
        <p:txBody>
          <a:bodyPr wrap="square" numCol="1">
            <a:spAutoFit/>
          </a:bodyPr>
          <a:lstStyle/>
          <a:p>
            <a:pPr algn="l"/>
            <a:r>
              <a:rPr lang="en-GB" sz="2000" i="0" dirty="0" smtClean="0">
                <a:latin typeface="Arial" panose="020B0604020202020204" pitchFamily="34" charset="0"/>
                <a:ea typeface="Calibri" panose="020F0502020204030204" pitchFamily="34" charset="0"/>
              </a:rPr>
              <a:t>Often quoted by REC members as their approach, it  would theoretically seem to provide fair foundations for judgement. Its validity, however, is contended.</a:t>
            </a:r>
          </a:p>
          <a:p>
            <a:pPr algn="l"/>
            <a:endParaRPr lang="en-GB" sz="2000" b="1" i="0" dirty="0">
              <a:latin typeface="Arial" panose="020B0604020202020204" pitchFamily="34" charset="0"/>
              <a:ea typeface="Calibri" panose="020F0502020204030204" pitchFamily="34" charset="0"/>
            </a:endParaRPr>
          </a:p>
          <a:p>
            <a:pPr algn="l"/>
            <a:r>
              <a:rPr lang="en-GB" sz="2000" i="0" dirty="0">
                <a:latin typeface="Arial" panose="020B0604020202020204" pitchFamily="34" charset="0"/>
                <a:ea typeface="Calibri" panose="020F0502020204030204" pitchFamily="34" charset="0"/>
              </a:rPr>
              <a:t>W</a:t>
            </a:r>
            <a:r>
              <a:rPr lang="en-GB" sz="2000" i="0" dirty="0" smtClean="0">
                <a:latin typeface="Arial" panose="020B0604020202020204" pitchFamily="34" charset="0"/>
                <a:ea typeface="Calibri" panose="020F0502020204030204" pitchFamily="34" charset="0"/>
              </a:rPr>
              <a:t>e need to accommodate </a:t>
            </a:r>
            <a:r>
              <a:rPr lang="en-GB" sz="2000" i="0" dirty="0">
                <a:latin typeface="Arial" panose="020B0604020202020204" pitchFamily="34" charset="0"/>
                <a:ea typeface="Calibri" panose="020F0502020204030204" pitchFamily="34" charset="0"/>
              </a:rPr>
              <a:t>the criticism  that our capacity </a:t>
            </a:r>
            <a:r>
              <a:rPr lang="en-GB" sz="2000" i="0" dirty="0" smtClean="0">
                <a:latin typeface="Arial" panose="020B0604020202020204" pitchFamily="34" charset="0"/>
                <a:ea typeface="Calibri" panose="020F0502020204030204" pitchFamily="34" charset="0"/>
              </a:rPr>
              <a:t>for empathy </a:t>
            </a:r>
            <a:r>
              <a:rPr lang="en-GB" sz="2000" i="0" dirty="0">
                <a:latin typeface="Arial" panose="020B0604020202020204" pitchFamily="34" charset="0"/>
                <a:ea typeface="Calibri" panose="020F0502020204030204" pitchFamily="34" charset="0"/>
              </a:rPr>
              <a:t>is limited </a:t>
            </a:r>
            <a:r>
              <a:rPr lang="en-GB" sz="2000" i="0" dirty="0" smtClean="0">
                <a:latin typeface="Arial" panose="020B0604020202020204" pitchFamily="34" charset="0"/>
                <a:ea typeface="Calibri" panose="020F0502020204030204" pitchFamily="34" charset="0"/>
              </a:rPr>
              <a:t>and needs validation by </a:t>
            </a:r>
            <a:r>
              <a:rPr lang="en-GB" sz="2000" i="0" dirty="0">
                <a:latin typeface="Arial" panose="020B0604020202020204" pitchFamily="34" charset="0"/>
                <a:ea typeface="Calibri" panose="020F0502020204030204" pitchFamily="34" charset="0"/>
              </a:rPr>
              <a:t>other </a:t>
            </a:r>
            <a:r>
              <a:rPr lang="en-GB" sz="2000" i="0" dirty="0" smtClean="0">
                <a:latin typeface="Arial" panose="020B0604020202020204" pitchFamily="34" charset="0"/>
                <a:ea typeface="Calibri" panose="020F0502020204030204" pitchFamily="34" charset="0"/>
              </a:rPr>
              <a:t>approaches. </a:t>
            </a:r>
          </a:p>
          <a:p>
            <a:pPr algn="l"/>
            <a:endParaRPr lang="en-GB" sz="2000" b="1" i="0" dirty="0" smtClean="0">
              <a:latin typeface="Arial" panose="020B0604020202020204" pitchFamily="34" charset="0"/>
              <a:ea typeface="Calibri" panose="020F0502020204030204" pitchFamily="34" charset="0"/>
            </a:endParaRPr>
          </a:p>
          <a:p>
            <a:pPr algn="l"/>
            <a:r>
              <a:rPr lang="en-GB" sz="2000" b="1" i="0" dirty="0" smtClean="0">
                <a:latin typeface="Arial" panose="020B0604020202020204" pitchFamily="34" charset="0"/>
                <a:ea typeface="Calibri" panose="020F0502020204030204" pitchFamily="34" charset="0"/>
              </a:rPr>
              <a:t>Here </a:t>
            </a:r>
            <a:r>
              <a:rPr lang="en-GB" sz="2000" b="1" i="0" dirty="0" smtClean="0">
                <a:latin typeface="Arial" panose="020B0604020202020204" pitchFamily="34" charset="0"/>
                <a:ea typeface="Calibri" panose="020F0502020204030204" pitchFamily="34" charset="0"/>
              </a:rPr>
              <a:t>there’s a crucial role for public involvement.</a:t>
            </a:r>
          </a:p>
          <a:p>
            <a:pPr algn="l"/>
            <a:r>
              <a:rPr lang="en-GB" sz="2000" i="0" dirty="0" smtClean="0">
                <a:latin typeface="Arial" panose="020B0604020202020204" pitchFamily="34" charset="0"/>
                <a:ea typeface="Calibri" panose="020F0502020204030204" pitchFamily="34" charset="0"/>
              </a:rPr>
              <a:t>Researchers should consult </a:t>
            </a:r>
            <a:r>
              <a:rPr lang="en-GB" sz="2000" i="0" dirty="0">
                <a:latin typeface="Arial" panose="020B0604020202020204" pitchFamily="34" charset="0"/>
                <a:ea typeface="Calibri" panose="020F0502020204030204" pitchFamily="34" charset="0"/>
              </a:rPr>
              <a:t>patients and potential participants asking “Is the research question relevant to your needs? Is the burden of participation acceptable</a:t>
            </a:r>
            <a:r>
              <a:rPr lang="en-GB" sz="2000" i="0" dirty="0" smtClean="0">
                <a:latin typeface="Arial" panose="020B0604020202020204" pitchFamily="34" charset="0"/>
                <a:ea typeface="Calibri" panose="020F0502020204030204" pitchFamily="34" charset="0"/>
              </a:rPr>
              <a:t>?</a:t>
            </a:r>
          </a:p>
          <a:p>
            <a:pPr algn="l"/>
            <a:r>
              <a:rPr lang="en-GB" sz="2000" i="0" dirty="0" smtClean="0">
                <a:latin typeface="Arial" panose="020B0604020202020204" pitchFamily="34" charset="0"/>
                <a:ea typeface="Calibri" panose="020F0502020204030204" pitchFamily="34" charset="0"/>
              </a:rPr>
              <a:t>Is this a fair proposal to put forward? Would YOU join it?” </a:t>
            </a:r>
          </a:p>
          <a:p>
            <a:pPr algn="l"/>
            <a:endParaRPr lang="en-GB" sz="2000" i="0" dirty="0" smtClean="0">
              <a:latin typeface="Arial" panose="020B0604020202020204" pitchFamily="34" charset="0"/>
              <a:ea typeface="Calibri" panose="020F0502020204030204" pitchFamily="34" charset="0"/>
            </a:endParaRPr>
          </a:p>
        </p:txBody>
      </p:sp>
      <p:sp>
        <p:nvSpPr>
          <p:cNvPr id="9" name="Oval 8"/>
          <p:cNvSpPr/>
          <p:nvPr/>
        </p:nvSpPr>
        <p:spPr>
          <a:xfrm>
            <a:off x="462399" y="955421"/>
            <a:ext cx="969359" cy="993696"/>
          </a:xfrm>
          <a:prstGeom prst="ellipse">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1760318" y="1147776"/>
            <a:ext cx="5739063" cy="461665"/>
          </a:xfrm>
          <a:prstGeom prst="rect">
            <a:avLst/>
          </a:prstGeom>
        </p:spPr>
        <p:txBody>
          <a:bodyPr wrap="square">
            <a:spAutoFit/>
          </a:bodyPr>
          <a:lstStyle/>
          <a:p>
            <a:r>
              <a:rPr lang="en-GB" b="1" i="0" dirty="0">
                <a:solidFill>
                  <a:srgbClr val="002060"/>
                </a:solidFill>
                <a:latin typeface="Arial" panose="020B0604020202020204" pitchFamily="34" charset="0"/>
                <a:ea typeface="Calibri" panose="020F0502020204030204" pitchFamily="34" charset="0"/>
                <a:cs typeface="Arial" panose="020B0604020202020204" pitchFamily="34" charset="0"/>
              </a:rPr>
              <a:t>How would the participant decide?</a:t>
            </a:r>
            <a:endParaRPr lang="en-GB" b="1" dirty="0"/>
          </a:p>
        </p:txBody>
      </p:sp>
      <p:sp>
        <p:nvSpPr>
          <p:cNvPr id="7"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a:solidFill>
                  <a:srgbClr val="002060"/>
                </a:solidFill>
                <a:latin typeface="Arial" panose="020B0604020202020204" pitchFamily="34" charset="0"/>
                <a:cs typeface="Arial" panose="020B0604020202020204" pitchFamily="34" charset="0"/>
              </a:rPr>
              <a:t>E</a:t>
            </a:r>
            <a:r>
              <a:rPr lang="en-GB" sz="3200" b="1" i="0" dirty="0" smtClean="0">
                <a:solidFill>
                  <a:srgbClr val="002060"/>
                </a:solidFill>
                <a:latin typeface="Arial" panose="020B0604020202020204" pitchFamily="34" charset="0"/>
                <a:cs typeface="Arial" panose="020B0604020202020204" pitchFamily="34" charset="0"/>
              </a:rPr>
              <a:t>ight “</a:t>
            </a:r>
            <a:r>
              <a:rPr lang="en-GB" sz="3200" b="1" i="0" dirty="0" err="1" smtClean="0">
                <a:solidFill>
                  <a:srgbClr val="002060"/>
                </a:solidFill>
                <a:latin typeface="Arial" panose="020B0604020202020204" pitchFamily="34" charset="0"/>
                <a:cs typeface="Arial" panose="020B0604020202020204" pitchFamily="34" charset="0"/>
              </a:rPr>
              <a:t>Es</a:t>
            </a:r>
            <a:r>
              <a:rPr lang="en-GB" sz="3200" b="1" i="0" dirty="0" smtClean="0">
                <a:solidFill>
                  <a:srgbClr val="002060"/>
                </a:solidFill>
                <a:latin typeface="Arial" panose="020B0604020202020204" pitchFamily="34" charset="0"/>
                <a:cs typeface="Arial" panose="020B0604020202020204" pitchFamily="34" charset="0"/>
              </a:rPr>
              <a:t>”</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4668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type="body" sz="quarter" idx="13"/>
          </p:nvPr>
        </p:nvSpPr>
        <p:spPr bwMode="auto">
          <a:xfrm>
            <a:off x="1073426" y="2632768"/>
            <a:ext cx="7013868" cy="3476484"/>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GB" sz="2200" dirty="0" smtClean="0"/>
              <a:t>This </a:t>
            </a:r>
            <a:r>
              <a:rPr lang="en-GB" sz="2200" dirty="0" smtClean="0"/>
              <a:t>slide set </a:t>
            </a:r>
            <a:r>
              <a:rPr lang="en-GB" sz="2200" dirty="0" smtClean="0">
                <a:solidFill>
                  <a:srgbClr val="002060"/>
                </a:solidFill>
              </a:rPr>
              <a:t>describes </a:t>
            </a:r>
            <a:r>
              <a:rPr lang="en-GB" sz="2200" dirty="0">
                <a:solidFill>
                  <a:srgbClr val="002060"/>
                </a:solidFill>
              </a:rPr>
              <a:t>approaches to </a:t>
            </a:r>
            <a:r>
              <a:rPr lang="en-GB" sz="2200" dirty="0" smtClean="0">
                <a:solidFill>
                  <a:srgbClr val="002060"/>
                </a:solidFill>
              </a:rPr>
              <a:t>decisions </a:t>
            </a:r>
            <a:r>
              <a:rPr lang="en-GB" sz="2200" dirty="0" smtClean="0">
                <a:solidFill>
                  <a:srgbClr val="002060"/>
                </a:solidFill>
              </a:rPr>
              <a:t>we need to make when we design or review research. </a:t>
            </a:r>
          </a:p>
          <a:p>
            <a:pPr marL="0" indent="0">
              <a:buNone/>
            </a:pPr>
            <a:endParaRPr lang="en-GB" sz="2200" dirty="0">
              <a:solidFill>
                <a:srgbClr val="002060"/>
              </a:solidFill>
            </a:endParaRPr>
          </a:p>
          <a:p>
            <a:pPr marL="0" indent="0">
              <a:buNone/>
            </a:pPr>
            <a:r>
              <a:rPr lang="en-GB" sz="2200" dirty="0" smtClean="0">
                <a:solidFill>
                  <a:srgbClr val="002060"/>
                </a:solidFill>
              </a:rPr>
              <a:t>It provides a model to shape our review, to help us analyse our judgements so we might make fair</a:t>
            </a:r>
            <a:r>
              <a:rPr lang="en-GB" sz="2200" dirty="0">
                <a:solidFill>
                  <a:srgbClr val="002060"/>
                </a:solidFill>
              </a:rPr>
              <a:t>, shared and consistent </a:t>
            </a:r>
            <a:r>
              <a:rPr lang="en-GB" sz="2200" dirty="0" smtClean="0">
                <a:solidFill>
                  <a:srgbClr val="002060"/>
                </a:solidFill>
              </a:rPr>
              <a:t>decisions.</a:t>
            </a:r>
          </a:p>
          <a:p>
            <a:pPr marL="0" indent="0">
              <a:buNone/>
            </a:pPr>
            <a:endParaRPr lang="en-GB" sz="2200" dirty="0">
              <a:solidFill>
                <a:srgbClr val="002060"/>
              </a:solidFill>
            </a:endParaRPr>
          </a:p>
          <a:p>
            <a:pPr marL="0" indent="0">
              <a:buNone/>
            </a:pPr>
            <a:r>
              <a:rPr lang="en-GB" sz="2200" dirty="0" smtClean="0">
                <a:solidFill>
                  <a:srgbClr val="002060"/>
                </a:solidFill>
              </a:rPr>
              <a:t>BUT while </a:t>
            </a:r>
            <a:r>
              <a:rPr lang="en-GB" sz="2200" dirty="0">
                <a:solidFill>
                  <a:srgbClr val="002060"/>
                </a:solidFill>
              </a:rPr>
              <a:t>this slide set provides a model to shape our review, to help us analyse our decisions it doesn't claim to provide the standards or values we need, rather it explores their foundations.</a:t>
            </a:r>
          </a:p>
          <a:p>
            <a:pPr marL="0" indent="0">
              <a:buNone/>
            </a:pPr>
            <a:endParaRPr lang="en-GB" sz="2000" dirty="0" smtClean="0">
              <a:solidFill>
                <a:srgbClr val="002060"/>
              </a:solidFill>
            </a:endParaRPr>
          </a:p>
          <a:p>
            <a:pPr marL="0" indent="0">
              <a:buNone/>
            </a:pPr>
            <a:endParaRPr lang="en-GB" sz="2400" dirty="0"/>
          </a:p>
        </p:txBody>
      </p:sp>
      <p:sp>
        <p:nvSpPr>
          <p:cNvPr id="7" name="Oval 6"/>
          <p:cNvSpPr/>
          <p:nvPr/>
        </p:nvSpPr>
        <p:spPr>
          <a:xfrm>
            <a:off x="462399" y="955421"/>
            <a:ext cx="969359" cy="993696"/>
          </a:xfrm>
          <a:prstGeom prst="ellipse">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bwMode="auto">
          <a:xfrm>
            <a:off x="2090923" y="1301022"/>
            <a:ext cx="4969055" cy="768959"/>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342900" indent="-342900" algn="l" defTabSz="457200" rtl="0" eaLnBrk="0" fontAlgn="base" hangingPunct="0">
              <a:spcBef>
                <a:spcPct val="20000"/>
              </a:spcBef>
              <a:spcAft>
                <a:spcPct val="0"/>
              </a:spcAft>
              <a:buClr>
                <a:schemeClr val="accent6"/>
              </a:buClr>
              <a:buFont typeface="Arial" pitchFamily="-1" charset="0"/>
              <a:buChar char="•"/>
              <a:defRPr sz="1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1" charset="0"/>
              <a:buNone/>
            </a:pPr>
            <a:r>
              <a:rPr lang="en-GB" sz="2400" b="1" i="0" dirty="0" smtClean="0">
                <a:solidFill>
                  <a:srgbClr val="002060"/>
                </a:solidFill>
              </a:rPr>
              <a:t>What is fair health care research review?</a:t>
            </a:r>
          </a:p>
        </p:txBody>
      </p:sp>
      <p:sp>
        <p:nvSpPr>
          <p:cNvPr id="8" name="Title 2"/>
          <p:cNvSpPr>
            <a:spLocks noGrp="1"/>
          </p:cNvSpPr>
          <p:nvPr>
            <p:ph type="title"/>
          </p:nvPr>
        </p:nvSpPr>
        <p:spPr>
          <a:xfrm>
            <a:off x="496504" y="1151851"/>
            <a:ext cx="901147" cy="544501"/>
          </a:xfrm>
        </p:spPr>
        <p:txBody>
          <a:bodyPr>
            <a:normAutofit/>
          </a:bodyPr>
          <a:lstStyle/>
          <a:p>
            <a:pPr algn="ctr"/>
            <a:r>
              <a:rPr lang="en-GB" sz="1400" dirty="0" smtClean="0"/>
              <a:t>The </a:t>
            </a:r>
            <a:br>
              <a:rPr lang="en-GB" sz="1400" dirty="0" smtClean="0"/>
            </a:br>
            <a:r>
              <a:rPr lang="en-GB" sz="1400" dirty="0" smtClean="0"/>
              <a:t>Model</a:t>
            </a:r>
            <a:endParaRPr lang="en-GB" sz="1400" dirty="0"/>
          </a:p>
        </p:txBody>
      </p:sp>
    </p:spTree>
    <p:extLst>
      <p:ext uri="{BB962C8B-B14F-4D97-AF65-F5344CB8AC3E}">
        <p14:creationId xmlns:p14="http://schemas.microsoft.com/office/powerpoint/2010/main" val="1628025661"/>
      </p:ext>
    </p:extLst>
  </p:cSld>
  <p:clrMapOvr>
    <a:masterClrMapping/>
  </p:clrMapOvr>
  <mc:AlternateContent xmlns:mc="http://schemas.openxmlformats.org/markup-compatibility/2006">
    <mc:Choice xmlns:p14="http://schemas.microsoft.com/office/powerpoint/2010/main" Requires="p14">
      <p:transition spd="slow" p14:dur="2000" advTm="2176"/>
    </mc:Choice>
    <mc:Fallback>
      <p:transition spd="slow" advTm="217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0774" y="1282992"/>
            <a:ext cx="1332608" cy="338554"/>
          </a:xfrm>
          <a:prstGeom prst="rect">
            <a:avLst/>
          </a:prstGeom>
          <a:solidFill>
            <a:schemeClr val="bg1"/>
          </a:solidFill>
        </p:spPr>
        <p:txBody>
          <a:bodyPr wrap="square" rtlCol="0">
            <a:spAutoFit/>
          </a:bodyPr>
          <a:lstStyle/>
          <a:p>
            <a:r>
              <a:rPr lang="en-GB" sz="1600" b="1" i="0" dirty="0" smtClean="0">
                <a:latin typeface="Arial" panose="020B0604020202020204" pitchFamily="34" charset="0"/>
                <a:cs typeface="Arial" panose="020B0604020202020204" pitchFamily="34" charset="0"/>
              </a:rPr>
              <a:t>Expertise</a:t>
            </a:r>
            <a:endParaRPr lang="en-GB" sz="1600" b="1" i="0" dirty="0">
              <a:latin typeface="Arial" panose="020B0604020202020204" pitchFamily="34" charset="0"/>
              <a:cs typeface="Arial" panose="020B0604020202020204" pitchFamily="34" charset="0"/>
            </a:endParaRPr>
          </a:p>
        </p:txBody>
      </p:sp>
      <p:sp>
        <p:nvSpPr>
          <p:cNvPr id="13" name="Oval 12"/>
          <p:cNvSpPr/>
          <p:nvPr/>
        </p:nvSpPr>
        <p:spPr>
          <a:xfrm>
            <a:off x="460375" y="955421"/>
            <a:ext cx="969359" cy="993696"/>
          </a:xfrm>
          <a:prstGeom prst="ellipse">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AutoShape 2" descr="data:image/jpeg;base64,/9j/4AAQSkZJRgABAQAAAQABAAD/2wCEAAkGBxQQEBUQEhQVFBQUFhQUFxUXFxQXGBgVGBQYGBcYFxgYHCggGB0lHBQUITEhJSkrLi4uFx8zODMsNygtLisBCgoKDg0OGxAQGywkICQsLC84NCwsLCwsNCwsLCwsNCwsLCwsLCwsLCwsLCwsLCwsLCwsLCwsLCwsLCwsLCwsLP/AABEIANEA8QMBEQACEQEDEQH/xAAcAAEAAQUBAQAAAAAAAAAAAAAABwEDBAUGCAL/xAA8EAABAwICBwQKAQMEAwEAAAABAAIDBBEhMQUGEkFRYXEHEyKBFCMyQlKRobHB0WJy4fAVM2OCkqLCQ//EABoBAQADAQEBAAAAAAAAAAAAAAADBAUCAQb/xAAuEQACAgICAgEBCAIDAQEAAAAAAQIDBBESMRMhQWEFIjJCUXGBsRRDI5Gh4TP/2gAMAwEAAhEDEQA/AJxQBAEAQBAEAQBAEAQBAEAQBAEAQBAEAQBAEAQBAEAQBAEAQBAEAQBAEAQBAEAQBAEAQBAEAQBAEAQBAEAQFuaTZF7F3IWuvUtvR43pGBQV209zDcYktvnzBUtleopkNdm5NMyJ60MeGuwBGDt1+f0XEYOS2iSU1F6ZlNN1wdlUAQBAEAQBAEAQBAEAQBAEAQBAEAQBAEAQBAEAQBAEAQBAUKAx6mna7E4EYh2RHmuoya6OJRT7Nbpiojc0ASMLgcg5tzhjYAqalSUuiK/TiYtHXOjPFvD9cFLOtSIYWOP7G9patsg8J6jeFUlBx7LcJqXRkLk7KICMO0TXuWGf0WkeGln+4+wJ2vhbfAWGfVaeJiRlHnMzMvLlGXGBs+zDWqatEkU5DnxBrg+wBLXEizrYXFs1Fm48amnHpkuFkStTUvg71US8EAQBAEAQBAEAQBAEAQBAEAQBAEAQBAEBQlAcnrJr/S0ZLNrvpRgWRkGx/k7IfdWqcOyz30vqVrcquv6sjvS/abWTYRbNO3+Pid/5O/AC0a8CuPfsz7M6yX4fRz8OmnOk26ovqWnMPlkw/pxt5ZKw6UlqHr+Curm3972d7q3FQS2lp2MEjcbG+20+Z+oVS3yL1ItVuD/CbPT+jn1MJijldC64O0L7txsQbfpRwkovbWzuSbXozadhYxrdpxIaGl1yHEgWvcZFcv2dL0c3pTWmu0bKAXCogd7JkHiHFpe3fzN1LHFqtXr0/oRvKtqfv2jPqO1SJ1K9zGOZUWs1hxbc+8HDMDPcoV9nyU0m/RK8+LhtdkTOcXuJJLnONycyST9SStdJJGS9tk69nOrfoVKHPFpprOfxaPdZ5A48yVg5d/ln66Ru4lHjh77Z1qqloIAgCAIAgCAIAgCAIAgCAIAgCAIAgCAxtIV0cEbpZXBjGi5cf8xPJdRi5PSOZSUVtkM649octWTFTl0MGWGD3j+RHsjkFsY+FGHuXtmTkZjn6j6RxCvlHZWyHmyoCHhdp5nRuD2OLXDEEYELxpNaYUmntHf6t65iS0VRZrzYCTJrj/L4T9OipW47XuJdqyE/UjsFWLJiaV0eypidE/JwwO9rtzh0XUJOL2jmUeS0yItLaNkppDFILEYg7nDiCtKE1NbRmzg4PTLur1aynqop5Y+9ZG7aLL2uRkedjY25Lm6EpwcYvTOqZxhNSktnoXQ+lYquJs0LtpjvmDvDhuK+esrlXLjI+hrsjOPKJnLg7CAIAgCAIAgCAIAgCAIAgCAIAgCAIDHrqtkMbpZHBrGAuc47gF7GLk9I8lJRW2QLrrrXJpGXe2Bh9XH/APTuLjj0yW9jYypj9TDych2v6HOWVoq7KgIebPqyHhWyHhUNQ82Vsg2dZqtrUYbQzm8eQdmWftv2Va6jl7j2WqcjXqXRIMbw4BwIIOIIyIVHReMLTWiY6uIxyDm1wzaeI/S7hNwe0czgpLTIr0rot9NIYpBiMQdzhuIWjCamtozLIOEtMztVdYZNHzd4zFjsHx7nD8Ebio8iiN0dPslx8mVMtronnROko6mJs0TtpjxccRxBG4jgsCyEoS4yPoITjOKlEzFwdhAEAQBAEAQBAEAQBAEAQBAEAQBAQ52saz99L6FEfVxH1hHvSfD0b9+i2MDH4ryPtmTnZG3wRHoC0TNPqyHh9AIeFyOIuNmgk8gT9kb12Pb6L76CRou6N4HEtcPuF4pxfyHGS+C1sroj2V2UPNl2mpy9waN/0G8rx+hs7vQWke4Aid/t5D+P9lUtq5e12WMfJ4PjLr+jqWm+IxVM1N7NVrJoYVURGAkbcsdz+E8ipKbOEvoRXVKyP1ItkiLSWkWINiDuIzWmtMyXtPTOu7N9Y/RKjuHn1MxANzg1+Qd54A+XBUs3H8keS7RoYGTwlwfT/smkLDN4qgCAIAgCAIAgCAIAgCAIAgCAIDS636Z9Co5Z/eA2Wc3uNm/K9/JTY9XksUSG+zxwcjzs9xcS4m5JJJ4k4kr6JevR89J7e2VAXpyfQCHmzc6taCdVyW9mNuL3fgcyorbVBfUkqqdj+hJ2j9Hx07diJgaPqeZOZWdKbk9s0owUVpGUuTo1ukdBwTjxxi/xN8Lh5jPzUkLZw6ZFOmE+0cfpfU+SK7ovWs4ZPA6b/JXK8mL9S9FG3ElH3H2Y+jKXYbc+076DgpW9lI+9IVGw3D2jgP2kVsGfqbpzYIppD4T7BO4n3TyKgyKd/eRexL9PhI7dUTSOC180cGSiYZSYH+sDPzFvkr+LPa4/oZuZDUuS+TltlWimmTjqDpn0ujYXG8kfq3niRkfMWXz2XT47Gl0/Z9Lh3eWpN9o6VVi2EAQBAEAQBAEAQBAEAQBAEAQEU9s+kruhpQcgZXDr4W/Zy1fs2vuf8GX9o2dQIzAWoZR9AL05bLjWrw52S1q5o8U9MyP3iNp3NxxPyy8lmWz5SbNaqHCKRmVdS2JhkedlrcSf1xK4jFyekdykorbNNDrfTudYl7eZbh9MVM8aeiusytvRu4J2yN2mODmneDcKBpr0yxGSktowdN13dR2B8b7gchvKlphylv4K+Vdwjpds5ZjCSABck2A5q63rsyUm3pGDp3Rc0T7vb4dzhi23Xceq9qtjJeju6idfaNUGqUg5EpaGqTLBG92ZaL9cifosqyPGTRv0z5Vps1uu0YdSE/C9hHzt+VJjPUyLMX/ER2WrRMfZ23ZPX93VPhJwlZcD+TDcfQuWd9o17gpfoa32Xbqxx/UlxYxvBAEAQBAEAQBAEAQBAEAQBAUKAgTtIqu90nNwZsxjo1ov9SVv4UdUowc2W7mc20K0Umy40L05bMqhA71l8ttl+m0LrmX4WIfiRMSyTbOe14ic6mu3Jr2l3TEA/MqxjNcypmJ+P0cAGrQMfZnaNqZIngxOIN8tx6jIrmcIyXs6rulB7izd1VS6V2283OAwwHkooxUVpEllkpy5SN1q7Q//ALO5hv5P4Ve+z8qLuHT/ALH/AAbxzbixxB3FVjQ0aqfVyme7aMduTSWj5DLyUqyLEtbKssOlvejZxRhjQ1osALADcFE229sspJLSOf13qbQti3vdc/0t/vZWcWO5bKGfZqCj+pwxYr5kqRstVp+6rYH/API0Ho47P5UOTHlVJfQt4c+N0X9SeQvmz60qgCAIAgCAIAgCAIAgCAIAgKFAedtbDevqT/yv+6+jx/8A8o/sfOZT/wCWRrGhTlZsuNCHDLjUOdko6uaTFRA13vts145jf55rMuhwkbGPb5Ib+TZvaHAgi4IsQeCiJmtnE6d1ZMZMkILmZlu9v7Cv05CfqXZkZOHKP3oe0a6ggsNo57uimkynBfJlSOsF4jqT0i5o3Sk0OAO034XYjy4LmyqE+zqnItr6e1+jOlo9PRvHiOweeXzH5VOdEl17NWvMrl+L0bJsrTiHA9CFDpllST6MSv0rHCMTd25oxJ/SkhVKRDbkwrXe3+hw2kqh00hkfmd24DcAtGEVCOkYN1srJ8pGE5i7I0z6pBaVhG57D8nBcz9xZNVLU0/qegQvlz7YqgCAIAgCAIAgCAIAgCAIAgKFAefNcotnSFSP+Vx+eP5X0WK90x/Y+by/V0jUtCsFRlxoQ5ZcaEOGzYaJr3079th5EbnDgVxOtTWmdV3SqltEh6K0sypbduDhmw5j9jms6ypwfs2aMiFq9d/oZ6iJzWaR0M2TxNsx30PUflT13OPplS7FjP3H0zm6mjcx2y8WP0PMcVbjNNbRmTqlF6kUbCveQUD7EK85HXAdymxwPh0C92cuBafAvUzhwMWSBdpkMqxo6n2p4m/FIwf+wXlj1Bv6HtEW7Yr6ondfMH3AQBAEAQBAEAQBAEAQBAEAQFCgIX7VKLu9IF9sJWMd5jwn7D5rc+z5bq1+jMH7Sjq3f6o5BoV4zWXWhDhlxoQ4bL7GoRtmXSuc1wc0kOGRGa8kk17PIyknuPZ2GjdO3AbNn8Yy8xuVGyj5ibNGZ8Wf9m8a64uMQVWL6aftFuop2yN2XC4+3Rexk4vaOZwjNaZpKmgMZtmDkVZjZsozpcWW+5XvI54DuU5DgfDoF7s5cCy+FdJnDiY0kS7TInEztU6HvK2Lgwl5/wCo/ZChy58aX9fRNg08siP09krhYR9SVQBAEAQBAEAQBAEAQBAEAQBAcJ2s6K72lbO0Ywux/odYH5HZV/7Ps42cf1M77Sq5V8l8ESNC2z59nS6uasmob3ryWR7rZu6XyHNV7r+D0uyzRi+RcpekdGdUqe1htjntKv8A5My08GpowKrVEjGJ+1ydgfmFLDKX5kVLfs1/kf8A2a0UbonFrxsuG78qbmpLaKaqlW9SWmXGtubIdpbNzo2Z0WAxbvH6VeyKkXqZOHXR0Ebw4AjIqo1pmjF7W0UljDhY/wCFep6PJR2tGAIFLyIOAMCbHAtvhXqkcuJjviXaZG4mJLEu0yGUTqdQ9H2D5yM/A3oMXH52+SoZ1m9Q/k0vs2nW7H+x2CzzVCAIAgCAIAgCAIAgCAIAgCAICxWUzZY3RvF2vBaRyIsvYycXtfBzKKkmmQJpXQ76aqdTPzDgAeLSfC7zC+kqtVlfNHy11Lrs4Mk+nhEbGsaLBoAA6LMb29mwkktI5XSus72yuZFshrCRci+0RgegVyvGi47kZWRnSjNqHwZNBrRtC0jMbZtyJ5g5LyeLrpnVX2jv1Jf9GqmlL3Fzjck3KniklpFSUnJ8mbjR+hiYw8mzjiAeG7oq87kpaLtOK3Hl8mS2ic3MfLFc80yZVSXZsqSMtbY9VDJ7ZZrjpF8Lg7KCFe8hxBgTkOJafCukzhxMWWJdpkUomMykMjwxoxcbBdOaitsjVbk1FEgUNKIo2xtyaLfsrInNzk5M264KEVFfBkLk7CAIAgCAIAgCAIAgCAIAgCAIAgOT191a9LiEsY9fFct/k3Mt64Yf3VzDyPFLUumUc3F8seUfxI1uh9JCojDhg8YPac2uGd1ZshweitTapx38nG6e0a6GZxt4HkuaepvbqFoU2KcfqYmZTKubfwz5p47DmV1J7I646RlU7buB4YqOXRNBezq6XSAd7Q2T9P7KlKtro14XJ9maoycLwF+CK+K8bOox2ZQiXGyVRBiTY4liSFdJnDiYU0akTIZRN1oLRnd+scPEchwb+yqt9vL7q6LWPTx+8+zcqsWggCAIAgCAIAgCAIAgCAIAgCAIAgCA4zWvVd7nmrpDsTD22DASDplflv6q/jZSS8dnX9GZmYcpPy0+pf2c/SacbK0xVMdiMDcG1+bTi0q66XH71bM6OVGe4XRPifRLX+KB7XD4ScQula16mjiWMpe6nssR07mYOaQeYIXTkn0cRg4+mjPgCjkWII2VOLKGRZgbGEKJlmJnxsUTZPFF4NXB0CxNjRZkaukzlrZkUWj8dt46D8lR2W/COoVe9s2YUBOVQBAEAQBAEAQBAEAQBAEAQBAEAQBAEBYq6lsTHSPNmtFyV1GLk9I5nNQi5PpESaUrjUTOlcLbRwHAbh8lv1VquCij5S612zc38lPQpBGJth3dm9n2wwNvLJe84OXHfs88U1FT16/Uy6erfa20SOBxH1XDgieFkv1MyJ1+HkomieJsadRMswNlTqKRYiZ8aiZOi+xcM6R97BdkvN6PdbMiGmAxOJUbm2dqKRkLg6CAIAgCAIAgCAIAgCAIAgCAIAgCAIAgCA5vXunkfS+rBOy8OcBmWgHdvsbFW8KUY2/eM/7ShOVP3f1/8OI0Jol9TM2MAht/G6xsG78eO5al90a4b+TFxsaV01HXr5JWhgaxgY0ANaA0DdYLBbbe2fURioriujWVmrcEmOxsHizD6ZKeGVZH53+5Xnh1T+Nfsa9+qZHsSX/qH5Cm/wAzfaIP8DX4ZBmgZRvafM/pHkwZ6sWaMuLRUgz2fmuHfEmjTIzYqAjM/JRO39ESqsyWUwHPqo3NskUUi8AuT0qgCAIAgCAIAgKXQC6AqgCAICl0ABQFUAQFLoBdAVQBAUugCAoGgZCyHmj6Q9CAogKoAgCAIAgKXQC6AqgCAIAgKFAQR2mawTy10sG29kULthrAS0HAEuNsyb36WW3h0wVal8syMq2Tsa+Eb3sp1weZfQqh5dt4wucSSHAXLNo7iBcX34bwoM3GWvJFfuS4d73wkS0Css0iqA57XbWIUFI6XDvHXbE073kZ23gZnop8enyz18EN9vjhsgV2naky9/38veXvtbbuPDK3LJbnihx46WjG8s98t+ydtQ9ZBpClEht3rLMlGXit7Q5EY/PgsTJp8U9fBsY9vkhv5OlVcnKFART2q65PZJ6FTSFuzjM5psbnJgIysMT5LTwsZNc5r9jOy8hp8Is5/s31iqI66GHvHOildsOY4lwxB8QucCDj81Pl0wdblr2iHFtkrEt+mTuFimuWK2qbDG6WQ7LGNLnHgBivYpyekeNqK2zz3rNrdPWVDpe8exgce7Y1zmhrd2R9q2ZW9TjwrjrXsxLb5TlvZ3/ZVri6e9HUP2pAC6Jzs3N3tJ3kZjlfgqGbjKH34r0XcS9y+5LskwLPL4KA5DtH1p9AprRkd/L4Y9+yPefbkMuZCtYlHln76RWybvHH12yGaTWeril75s8m3e52nOcHci0mxC15UVyXHSMqN0097J/1Y02yupmVDPewc3e149pp/wAyIWFbU65uLNqqxWRUkbZRkgQBAW55Qxpc4gNaCSTkABckolv0jxvRAGt+uc1ZUOLJHsgBIjY0ubdvxOscSc1u4+NGuPtezGvyJTl6fo63sq1xe+T0KoeXFwvC9xubjNhOZwuR0Kq5uMkucV+5Zw8ht8JEqhZholUAQBAUKAi7tg1Y2miviGLQGzAb25Nf5ZHlbgtLBv0/G/4M/Np399EURSljg9pIc0ggjMEZELUaTWmZqbT2j0PqNrEK+kbLh3jbMlaNzwM+hz8+SwMil1T18G3j2+SG/k38jw0Ek2AFyTkAOKgJzz3r9rIdIVZc0+qjuyIcr4v6usD0AW9i0+KH1ZiZN3kn9DmlZK50WousZ0fVtkJ9U+zJR/E+91acfnxVfJp8sNfJYx7fHPfweh4pA4BwNwQCCMiDvWAbaezQ676xDR9K6XAyO8ETeLzv6DM9FPj0+Wevghvt8cNnneaVz3F7iS5xLnE5kk3JPmt9JJaRht7e2Sr2P6r2H+oStxN2wgjIZOkHC+IHK/FZeff78a/k0sKnX32Sms00CJe1/WfaI0fEcBZ0xB35tZ5YE+S1MCj/AGP+DNzbvyIi5aZnF+hq3wSNmjOy9jg5p5hczipLizqMnF7R6O1Y04yupmVDMLiz23vsvHtNP+ZEL566p1zcWbtVisipI2FbVNhjdLI4NYwFzidwAuuIxcnpHbaS2zzjrVp11fVPqHXAPhY34WD2R9bnmSvoKKlVDijCut8ktmoUxEdn2Y6z+hVQiefUTkNdc4Mf7r/sDyPJU8yjyQ5LtFvEu4S0+mTwCsQ2CqAoSgIw7YNaNlv+nxO8TrOmIOTc2sPAnAnlbitLBo2/I/4M/Nu0uCIjWqZhcgmcxzXsJa5pDmuGYIxBC8aTWmexbT2j0VqbrC3SFK2YWDx4ZGj3XgY+RwI6r5++p1T4m7TarIbN8oSUIAgCAtVELXtcx4DmuBaQciCLEFE2ntHjSa0zztrpq8dH1TocTGfHE472E5X4g4H+6+gx7vLDfyYl9Trnr4L2oesh0fVh5/2pLMlH8b4O6tvf5rnJp8sNfKPca7xy+h33azrUI4RRwuu+Zoc9w3RHIX/l9uqo4OPuXOXx/ZdzL9R4r5Iea0kgAXJNgOJOS1zLXslxnZuDoru7D0s+u2v5Wwivw2cOuKyXm/8ANv8AL1/9NP8AxF4tfPZEbmkEgixGBB3EZgrWRmNaJf7I9aA+E0UrrOhaXRk2F4hm2/8AH7HksjOo1Lmvn+zTw79rg/g4TX3WU6Qqi9pPcx3ZEP473W4uOPSyvY1Hihp9sp5N3kl9DG1N1edpCqbCLhg8cjhujBxtzOQXWRcqocjmip2T0ei6eBsbAxgDWtAaANwAsAsBtt7ZuJJLSNLrnrC2gpXTGxefDG3i8jDyGZ6KXHpds9EV1qrhs87TzOkc6R5LnOJc5xzJOZX0CSS0jDcm3tkk9l+pjKiGSpqW3ZI10UQ5EEPeOB3A8is7MyXGSjD49mhiY6lFyl8nCax6HfRVMlM/NhwPxMOLXDy+oKvU2KyCkilbW65OLOi7MNZvQ6ruZDaGchp4Nfk134PlwVfMo8kNrtE+Jdwlp9M3vbBrRtEaPiODSHTEbza7WfUE+SgwKP8AY/4Js278iIzpKd0sjY2Dae9wa0DeSbBaUpKK2zPjFyekSrrH2dNZoxgiF6iAF73DOS4vIOdvd6c1l1Zjdz5dM0rcRKr12iJVqmYTn2Wazel03cSG80AAN83R5NdfeRax8uKxMyjxz5LpmxiXc46faO5VMtmn1p04yhpX1D8S0WY34nn2W/NS01OyaiiO2xVx5M8519W+eV80h2nvcXOPMr6CMVFaXSMKUnJ7Z33ZTqk2pL6udu1EA6NjT7zi0h7rcADbqTwVDNyHD7key7h0KX35dHJ63aBdQVT4Dct9qN3xMOR6jI8wrdFytgpFa+p1yaNh2d6ymgqxtH1MtmScB8L/ACP0JUeXT5Yeu0d4t3jn76Z6Aa64uMbrCNo+kAQBAEBy/aDq0K+lLWj10fjiPPe08nD62VjFv8U9vor5FPkhr5PPj2kEgixBII4EZrf2YrWir3k4kk5DHHACw+gXnR5vZIPZJqv383psrfVwn1dxg6Xj/wBcD1twVDOv4x4Lt/0XsOnk+b+CaLLINUhjtc1Z7mYVsY9XKbSW92Tj0d9xzWvg38o8H2v6MvMp4vmvkj1jy3EEjAjA2wIsRgr7KG9FGtJIABJOAAzJOQC93odnoLs91aFBSAOHrpbPlPA2wZ/1Bt1usHKu8s/ojbx6fHD6nTvcALk2AxJ5BViwefO0DWU19WS0+piuyIcRfF9uLrDyAW9i0eKHvtmLk3eSfrpGHqhoB1fVMgFwz2pHD3WDPzOQ6ru+1VQ5HFFTslo9F0tO2JjY2DZaxoa0DcALAL59tt7ZuJJLSOM7U9WfS6bv4xeaC5sM3R+83qMx0PFW8K/xz4vplXLp5x2u0QYtsxz6e8uJc4kk4knEnqV4lpej1tslTse1Yz0hK3i2EHhazn/UtHmszPv/ANa/k0cKn87JVIWYaJBHafqx6HU97GLQTkkWya/3mfkdeS28O/yQ0+0Y+XTwltdM53V7TD6KpZUR5sOI+Jh9pp6j8Ke2pWQcWQ1WOuXJHo7RteyohZPGbse0OB/fMZFfPzi4ScWbkZKS2iEO0zWb02q7uM3ggJa217Of7z+eVhy6rZw6PHDb7Zk5d3OWl0jQ6t6FfXVLKdmG1i53wsHtOP8AmZCnutVUHJkNVbslxRL8spitBEXMji9W1rSRg3C5tmTa/ms+EE1yftv2WLLJJ8V6S9Gv1j0O7SVI8C7p6fxxnMuBvtRnje2HMBexmqJp/DOuLug0+0Q6tQoE1dkus3pEHokh9bABs3zdFkPNuA6WWNm0cJc10/7NbDu5x4vtEhKiXQgCAIChQEM9rmq/cy+mxN9XKfWWGDZPiPAO+/Va+DfyXB9oy8yni+a+TitA6JfWVDKeMeJ5xO5rfeceQCuW2KuLkypXW5yUUej9D6NZSwMgjFmxtDRz4k8yblfPTm5ycn8m7CCjFRRmrk6MLTGjWVUD4JBdkjS08uBHAg2PkuoTcJKS+DmcVKOmeb9O6KfR1D6eQeJhwO5zdzhxBC+hqsVkVJGFZW4S4s7Xsk1X7+X02Vvq4jaMEYOk48w379FTzr+MeC7Zbw6dvm/gmcBZBqGg19ikfo2obDfbLMLXuWhwLwLcW7SnxnFWx5dEOQm63x7POjRcgDEnAAbzwC+gMPWyf+zvVj0ClG2PXS2fIeHws8vvdYOVf5Z+ukbWNT44/U6xViwUIQEC9pmrPoVV3kbbQTEubbJrveZ+RyPJbmHf5IafaMfLp4S2umanVDQDtIVTYBcMHikd8LAcfM5Dqpb7lVDkRUVOyej0XS07Y2NjYA1rAGtAyAAsAvn223tm4kktIvLw9NTrNoRldTPp3+8Ltdva8YtcPP6EqSqx1zUkR21qyLizzjpCifTyvhkGy+Nxa4cxvHI5g819DGSlFSXyYUouLaZKeoVNUf6HUhu1d4mMAxviyxI5F17eay8qUP8AIjv6bNLHUvA//CJbbt+Vt9+C1jM0Tr2Yar+h03eyNtPOAXcWM91n5PM8lh5l/knpdI2MSnhHb7Zu9IaBEjy9rtknMWuL8Riua8hxWmti3FU3tPRmaL0c2BpAxJzPH9KKyxzfslqqVa0iHu1bVj0Wo9JjbaGY3Nsmy+8OhzHmtXCv5x4vtf0Z2ZTxlyXTNX2aRyO0nB3d/CXF9tzNk3vyxH0UmY14XsjxE/KtHoMLCNoqgCAIAgPiWIOBa4BwOBBFwRzBTeug1sx6LRsUN+6jZHfPZa1t+tgupTlLtnMYqPSMtcnQQBAYVdoqGe3fRMktltNBt811Gco/hejmUIy7RkxRBgDWgNaMAAAAByAXO9nqWi4h6UsgMGPQtO2TvWwxiTPbDG3vxvbNduybWt+jhQinvRnrg7CAICzU0rJWlkjWvac2uAI+RXqbT2jxpPst0Wj4oG7MUbIxwa0C/Wy9lKUnuT2eRio9IylydBAUQGHW6IgmcHSxRvcMi5oJHmV3GyUemcuEZdoy2RgAACwGAAyAXB0YR0NT9533cxd5e+3sN2r8b2z5rvyT1rfo48cd70ZwXB2VQBAWp6dsjSx7Q5pzDgCD1BXqbXtHjSfZZoNGxQAiGNkd89loF+ts17KcpfiezyMYx6Rlrk6CAIAgCAIAgCAIAgCAIAgCAIAgCAIAgCAIAgCAIAgCAIAgCAIAgCA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6" descr="data:image/jpeg;base64,/9j/4AAQSkZJRgABAQAAAQABAAD/2wCEAAkGBg8PEA0PDxAPDw0NDw0QDQ4PFQ8PDQ8PFhAVFRQQFBIXGyYeFxojGRIVHy8gIycpLCwsFR4xNTAqNSYrLCkBCQoKDgwOFA8PFCocHBwpLCkpKS0pLDUpKSkpKikpKSkpKSwpKSksKSkpKSkpKSkpLCkpKSkpKSksKSkpKSkpKf/AABEIAPAAsAMBIgACEQEDEQH/xAAbAAEBAQADAQEAAAAAAAAAAAAAAQIDBQYEB//EADsQAAICAQIDBQYEBAQHAAAAAAECAAMRBBIFEyEGMUFRUhciYZGS0hQVcYEjMlNiM0KhwQckcoKisuH/xAAZAQEBAQEBAQAAAAAAAAAAAAAAAQIDBAX/xAAiEQEAAgAHAQEAAwAAAAAAAAAAARECAxITIVFSMUEiQmH/2gAMAwEAAhEDEQA/AP2yIiVzIiICIiAiIhSIiAiIgIiICIiAiIhCIiAiIgIiICJGYDqegHn0mKb0cZRlcDoSpBGfLpA5ImFsBJUEFlxuHiM92ZKr1dQ6EMrDKsDlSPPMK5InFRqks/kZW6A9Dnoe4zlgIiIQiQmYquVwSpDAEqSOuGHeIVyREkIsSTL3KuMkDJCjPiT3CFbiIhCIiAiIgIiIV1XabQ2X6ayuvBYlCUJwLFDAlCfDI6Tp9OmsQh0pZKRqCRSoqrc1mrGDjo2GHf34AnpNfr0oQ2WHCggdBliScAAeJnUntPvv0tVKHF5uFrOrZr5ZAKEA9/veOROmGZriFwuqq0PEAKjZzW6aX8QKmUXMRWQ21v8AqIzOLhHCOIVfg0YsldddQZUwyAjPMVveHf54M9Hqe0lFdrUHc1q9NqgnL7dwrz6iJ1+i7ao7Vbq7EquposU4JZTY+0bsdAOo6zd4umuXwcK4JrEWipt1dYXRLby2VW2qlnMXPf3lf9sTWm0fE99HMscAVoNygMdwZt+8bwMkbcHB/adxR2oqPRslhzmflqxWutGILMT3dRifSnHKTpzqiWWkDOWHvEdO4fHImZxYuk5dfwqjWjS6lGJ5+XGnssPvv06My5IXr06H4z4aeH659qk310myveHcG7/BYWHcM+6X24/2ncN2noDKrCxSRWX3KcVbyQnMP+XODj9Jwjtnpc4/iju94o23bvKbs+W4ERGr7Rz0+bX8O1Nug06vvbVVGhrQrbXYq/vde49J8I4Pr6xcdOWR7m4g2GYFBubdUSPBuvf5ztre2mlUsDzfcL5OxtuEco7Z8gQZlu1aizlGt3JbVjdWCVApOCDnvP6Rh1dHPT5z+Jp4drWd7OaqXNSWG2ysbegHvNnr4kzg0Wh1rtXua9NObkYqzg2lRS24Mw/yl9vT4mffpu2OmddOXDVnUpW2xgCEDnChm7us0nbXSEFgztgoFAXq4c4Ur8MiX+XS89Opr0vEibS4sFbGhnqRhvOHfmLWxY942eU5fyjUrdc1QtAsv09qtY4sUIKipBBP8wbGZ33EeLrRyS2Aji1nyCWCom44+cvD+OVXray7xyQDYHUq2Cu4HB8xJqxfaLl5q3RcQNdAU3owFg1DErYxvO3FijeBs7+n+k9ogOBnqcDJ7snz+E6PT9sdM5UDmjfswzIQoDjKEnyOD8oq7Y6Vx7nMZiyhEC+/YGBIZR4jAMkxM/iTcu9zGZ5rh3bJXrR7RhrK6mSusOzszkgAAnr0E+nivalKReqqTdVU9qo3RW24yMg/3TOiY/Ep3sTKNkA+YBmplCIiEfPrtBXehrsBKkg9CVYEHIII7jPn03A6a2rdQxes2kOzMzMbMbyx8e4Scfa8UN+HyLi1YUqAxALgMcH4Z+U6C23iQs1CCx1VFsFbms2AjC7HXaME9+RN4YmY+tQ9B+R0846gKRY2N/kxC4BP7T59P2W0yJsUPtFdVYyzEiuttyLnyBnT6fW8Sa3TZWyusrSWVl37juPM3kD3TjGM4xmcei1XErTtYX0q9lHVkUvUp3cxcnocdOs1pxemql3y9n6EZXQvW/8AEGUYgvubcVIPf1yZurs9p1ps04U8q1mZxk7ixOS2fA5E861OsvbThzet9WqsaxgihKk5dgU1nGGByO/M7S3Va1dDRcEZtWgRrqQBus8CnwPXP7STE8cnL6bOzGnLB35jHFYsLOcW7CSnM8GIJOM+cr9mdLjYQ3VCmNx6rzDYcdfU06JfzFwyWqzCh9NhyqEXF7csw8tiLj/unyjh+t3owbUi2j80xY6hj7z1mpQT0IIH+hmtM+iv9emt7M6VgylWxYtyEbiCRY+9x3+fWcq9n6AyOAwZLLrAQx6m05cH4HynX8W0l935Yy767F3NaygE1saR0IP93SfHpuI8QzQrpbusPDyxCDYqkfxwx8DnEkRMx9Sp7dtp+ymmrNRUPmpVRctuyinKoc+AkHZLSiqykBhVYNrICMbPT3d3WdJorOKgUtY1zEro2tTYgG5rQLk+GFyZadZxJ2tGLqldtPt3KCa/42LADjB9zxlrF6Wpel1fBKbVrR1O2pWRACRhWXaRn9JunhVSc3aD/GVFsyScqqbQPh0nSazX6qnh9tjsw1FdjKHIUOU5u1TjuJKzr9Tr+JBMIuoJ5lxqsKAOyDl7VsTHTJL4PToJnTM/pUvRDs1phj3W90UYBYkYqBCf+x/WcNfZfSqgVd6qjBkKMVNe0EYVh1AwSJ1eqp1rbLWs1Hu63/CrUDbR1GcDqRnznEv4wI1bJaqHTXcmuutTW9pZ8izp06Yx55mqn0VPbuk7KaVVVVV12rUEZXbeuwkoQ3mNx6/GH7I6UlyVcmwWBssxzvxv/c4E6LS8S1vOdK+a4oYI1SqgqCDTA7d3g284xN6a7iVgCk3VrzG98qos2chiAcj+oAM4isUf2OXslAAA8PD9pZ4mz8wXm2btQttmm0jKoQvXzATzEAH8p7vnPYaJ2ausupRyillYgspx1BInPFhpmYc8REyhE+Li1btXtT+YvWPEdNwzkjwxPgu1WoTcqgkpuAQKSoQLneG8cnpiWrHd5idJq9VqHW81lkVUsNbBDuYg9MZ+An0aA2ixg2TU73EZGMAH3Tn4y1wU7OWdEuu1Jzv9xd+1yFLNX1OMDxB6Thoe8JVnePdYFdp99jWhBPl1DRpWnopZ0des1LEKMgscWZU4p94AY9WQWOf7Z2mid2RS49/qD4eOO79pJikp9EREiEYiIVl61YYYAjp0PUTURASSxCMhANxAALHJ+J85qIgIiICJ4P2x8P8A6ep+lPuj2x8P/p6n6U+6ddjM8t6Z6e8knhPbHw/0an6U+6PbJw70an6U+6NjM8mmenvIng/bJw70an6U+6PbJw70an6U+6NjM8mnE93LPBe2Th3o1P0p90vtk4d6NT9CfdGxmeTTi6e8kng/bLw70an6E+6X2y8O9Gp+lPujYzPJoxPeRPB+2Th3o1P0p90e2Th3o1P0p90bGZ5NE9PeRPB+2Th3o1P0J90e2Th3o1P0p90bGZ5NE9PeRPB+2Th3o1P0p90e2Th3o1P0p90bOZ5NE9Pdyzwftj4f6NT9KfdHtk4f/T1P0p90bOZ5NE9PeRPB+2Th/o1P0p90e2Ph/o1P0p90bOZ5TTPT3kTwnti4f/T1P0p90D/jFw/+nqfpT7o2czyaZ6fi5MzmaaYM+69aZkzLM5hQmTMEyZlFzGZCZMwq5lzM5l3QLn4xmTMuYDMoMzmXMIuYzJmMyKuZcyZl3CEXMoMzmUGQaBmxmYE2JUZJkMGTMDSsR1GfjjykOpb1H5zVGoKMGGM/HqJ9DcXs642jIx3D5yc9D5DqW9TfOa32+b/+U5reKWMpU7cEdegziRuK2EY6Y6ftJycvn/EP6m+Zj8Q/qb5mcZibppyc5vU3zMc9/U3zM44ihyc9/U3zMc9/U3zMxEkjk57+pvmY57+pvmZxxIOT8Q/qb5mUXv6m+ZnFKIHJz39TfMxz39TfMzjiVHJ+If1N8zNC9vU3zM4cSyDnF7+pvmZoXt6j8zOAGbEIyZJTIYEklMzmVUMQZDAGIkMCxEQpAgSwEREBAiIFlEkQiyzImhAomhMiaEiJIZqZgQzM2ZmVWTEGIEklkgIEsghVEsglgIiBAuJMRLCERGICUSSiBoTQmRKsiLIZZDBDJkmjMyqhklMhgQyGakgSWIxCrERAREoMBiIzLCEksYgSBLiXECrNASCaEiIZDKTIYIQzM0ZDKrJkMpkMBJLECQJZBCrERAREsBGYiEURESCy4klEIomhMibEiMmSUyTSvr4RoeddXV37yehO0HoSAT4Cek4PRo767/8AlMWaKvfqAjh1Iye5iM+Bnm+E9bqxuC7jtDN0UEjAJPgOs91oLzXVbpW0+iTkjYerMLyFyd/dgZIHl1nmzZljF9eWu0Ons5d+xdPp7LbUUK+87VTcCVxlST4TgfgVZLbNQhCknrjG3dgHIM7Xj9y8rR8zT6esWNZYK9JliRs27nBxkZH7idT+YVq6ldOeWiWKtbDoxLZDN59JcMzMEW47OG0q+wWCzFbsNpCBnyMLnuX/AOTlTg1HUHUIGO3a3TaO/PTx8JTqNM2WehgV2e4ARvGQD0+A3H5Tje3T5H8G0dNre6NxGBg9/TuPSauWrWzgCBN/4hMEOV6dXIxkDr/cJ0wncW36U5AotCgNyyRkgnPXvx6flOnWbw3+rCxEmZtVlmZYFjEglgJZJcyBNCZlEI0JoGYE0JAmTNGYi0gn1V8VtUbchhjALgMV/QmfKZmOJ+jbaly28sxf1Z6y/jbPW2P1nFIY4VzNrLCcl2J88wdbZ62z558ZwSZlqBznW2et+7Hf0xOISGAZVWBESWEZiIsWIiAlkzGYRYiWBRNiZEsiDGYJlJmCZm0iVzITJmCZbVZDJmCZLEiTMEy2qxmZzAMWNZlzJmIsURIJcxYGBJEWNRJmJLRqWZ3RmLLcgMuZxhvjNhx5iSZR/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1713163" y="2024144"/>
            <a:ext cx="7161205" cy="2862322"/>
          </a:xfrm>
          <a:prstGeom prst="rect">
            <a:avLst/>
          </a:prstGeom>
          <a:noFill/>
        </p:spPr>
        <p:txBody>
          <a:bodyPr wrap="square" rtlCol="0">
            <a:spAutoFit/>
          </a:bodyPr>
          <a:lstStyle/>
          <a:p>
            <a:pPr algn="l"/>
            <a:r>
              <a:rPr lang="en-GB" sz="2000" i="0" dirty="0">
                <a:latin typeface="+mn-lt"/>
              </a:rPr>
              <a:t>When tackling any </a:t>
            </a:r>
            <a:r>
              <a:rPr lang="en-GB" sz="2000" i="0" dirty="0" smtClean="0">
                <a:latin typeface="+mn-lt"/>
              </a:rPr>
              <a:t>problem we should use all available expertise and </a:t>
            </a:r>
            <a:r>
              <a:rPr lang="en-GB" sz="2000" i="0" dirty="0" smtClean="0">
                <a:latin typeface="+mn-lt"/>
              </a:rPr>
              <a:t>guidance, and there is much available in this field. </a:t>
            </a:r>
            <a:r>
              <a:rPr lang="en-GB" sz="2000" i="0" dirty="0" smtClean="0">
                <a:latin typeface="+mn-lt"/>
              </a:rPr>
              <a:t>But this </a:t>
            </a:r>
            <a:r>
              <a:rPr lang="en-GB" sz="2000" i="0" dirty="0" smtClean="0">
                <a:latin typeface="+mn-lt"/>
              </a:rPr>
              <a:t>has </a:t>
            </a:r>
            <a:r>
              <a:rPr lang="en-GB" sz="2000" i="0" dirty="0" smtClean="0">
                <a:latin typeface="+mn-lt"/>
              </a:rPr>
              <a:t>to be examined to determine its authority and independence and how it can be applied to the study being considered. </a:t>
            </a:r>
          </a:p>
          <a:p>
            <a:pPr algn="l"/>
            <a:endParaRPr lang="en-GB" sz="2000" i="0" dirty="0" smtClean="0">
              <a:latin typeface="+mn-lt"/>
            </a:endParaRPr>
          </a:p>
          <a:p>
            <a:pPr algn="l"/>
            <a:r>
              <a:rPr lang="en-GB" sz="2000" i="0" dirty="0" smtClean="0">
                <a:latin typeface="+mn-lt"/>
              </a:rPr>
              <a:t>While we </a:t>
            </a:r>
            <a:r>
              <a:rPr lang="en-GB" sz="2000" i="0" dirty="0" smtClean="0">
                <a:latin typeface="+mn-lt"/>
              </a:rPr>
              <a:t>should follow expertise and </a:t>
            </a:r>
            <a:r>
              <a:rPr lang="en-GB" sz="2000" i="0" dirty="0" smtClean="0">
                <a:latin typeface="+mn-lt"/>
              </a:rPr>
              <a:t>guidance, it shouldn’t be seen as a </a:t>
            </a:r>
            <a:r>
              <a:rPr lang="en-GB" sz="2000" i="0" dirty="0" smtClean="0">
                <a:latin typeface="+mn-lt"/>
              </a:rPr>
              <a:t>rigid straight jacket. </a:t>
            </a:r>
            <a:r>
              <a:rPr lang="en-GB" sz="2000" i="0" dirty="0" smtClean="0">
                <a:latin typeface="+mn-lt"/>
              </a:rPr>
              <a:t>However </a:t>
            </a:r>
            <a:r>
              <a:rPr lang="en-GB" sz="2000" i="0" dirty="0" smtClean="0">
                <a:latin typeface="+mn-lt"/>
              </a:rPr>
              <a:t>if decisions run contrary to guidance, clear reasons must be presented. </a:t>
            </a:r>
            <a:endParaRPr lang="en-GB" sz="2000" i="0" dirty="0">
              <a:latin typeface="+mn-lt"/>
            </a:endParaRPr>
          </a:p>
        </p:txBody>
      </p:sp>
      <p:sp>
        <p:nvSpPr>
          <p:cNvPr id="12" name="Content Placeholder 2"/>
          <p:cNvSpPr txBox="1">
            <a:spLocks/>
          </p:cNvSpPr>
          <p:nvPr/>
        </p:nvSpPr>
        <p:spPr bwMode="auto">
          <a:xfrm>
            <a:off x="1304041" y="1144102"/>
            <a:ext cx="6569241" cy="729165"/>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defPPr>
              <a:defRPr lang="en-GB"/>
            </a:defPPr>
            <a:lvl1pPr algn="r" rtl="0" fontAlgn="base">
              <a:spcBef>
                <a:spcPct val="0"/>
              </a:spcBef>
              <a:spcAft>
                <a:spcPct val="0"/>
              </a:spcAft>
              <a:defRPr sz="900" i="0" kern="1200">
                <a:solidFill>
                  <a:srgbClr val="332A86"/>
                </a:solidFill>
                <a:latin typeface="Arial"/>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pPr marL="0" indent="0" algn="ctr">
              <a:spcBef>
                <a:spcPts val="0"/>
              </a:spcBef>
              <a:buNone/>
              <a:defRPr/>
            </a:pPr>
            <a:r>
              <a:rPr lang="en-GB" sz="2400" b="1" dirty="0" smtClean="0">
                <a:solidFill>
                  <a:srgbClr val="002060"/>
                </a:solidFill>
                <a:latin typeface="Arial" panose="020B0604020202020204" pitchFamily="34" charset="0"/>
                <a:cs typeface="Arial" panose="020B0604020202020204" pitchFamily="34" charset="0"/>
              </a:rPr>
              <a:t>Applying expertise </a:t>
            </a:r>
            <a:r>
              <a:rPr lang="en-GB" sz="2400" b="1" dirty="0">
                <a:solidFill>
                  <a:srgbClr val="002060"/>
                </a:solidFill>
                <a:latin typeface="Arial" panose="020B0604020202020204" pitchFamily="34" charset="0"/>
                <a:cs typeface="Arial" panose="020B0604020202020204" pitchFamily="34" charset="0"/>
              </a:rPr>
              <a:t>and </a:t>
            </a:r>
            <a:r>
              <a:rPr lang="en-GB" sz="2400" b="1" dirty="0" smtClean="0">
                <a:solidFill>
                  <a:srgbClr val="002060"/>
                </a:solidFill>
                <a:latin typeface="Arial" panose="020B0604020202020204" pitchFamily="34" charset="0"/>
                <a:cs typeface="Arial" panose="020B0604020202020204" pitchFamily="34" charset="0"/>
              </a:rPr>
              <a:t>guidance </a:t>
            </a:r>
            <a:endParaRPr lang="en-GB" sz="2400" b="1" dirty="0">
              <a:solidFill>
                <a:srgbClr val="002060"/>
              </a:solidFill>
            </a:endParaRPr>
          </a:p>
        </p:txBody>
      </p:sp>
      <p:sp>
        <p:nvSpPr>
          <p:cNvPr id="10"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a:solidFill>
                  <a:srgbClr val="002060"/>
                </a:solidFill>
                <a:latin typeface="Arial" panose="020B0604020202020204" pitchFamily="34" charset="0"/>
                <a:cs typeface="Arial" panose="020B0604020202020204" pitchFamily="34" charset="0"/>
              </a:rPr>
              <a:t>E</a:t>
            </a:r>
            <a:r>
              <a:rPr lang="en-GB" sz="3200" b="1" i="0" dirty="0" smtClean="0">
                <a:solidFill>
                  <a:srgbClr val="002060"/>
                </a:solidFill>
                <a:latin typeface="Arial" panose="020B0604020202020204" pitchFamily="34" charset="0"/>
                <a:cs typeface="Arial" panose="020B0604020202020204" pitchFamily="34" charset="0"/>
              </a:rPr>
              <a:t>ight “</a:t>
            </a:r>
            <a:r>
              <a:rPr lang="en-GB" sz="3200" b="1" i="0" dirty="0" err="1" smtClean="0">
                <a:solidFill>
                  <a:srgbClr val="002060"/>
                </a:solidFill>
                <a:latin typeface="Arial" panose="020B0604020202020204" pitchFamily="34" charset="0"/>
                <a:cs typeface="Arial" panose="020B0604020202020204" pitchFamily="34" charset="0"/>
              </a:rPr>
              <a:t>Es</a:t>
            </a:r>
            <a:r>
              <a:rPr lang="en-GB" sz="3200" b="1" i="0" dirty="0" smtClean="0">
                <a:solidFill>
                  <a:srgbClr val="002060"/>
                </a:solidFill>
                <a:latin typeface="Arial" panose="020B0604020202020204" pitchFamily="34" charset="0"/>
                <a:cs typeface="Arial" panose="020B0604020202020204" pitchFamily="34" charset="0"/>
              </a:rPr>
              <a:t>”</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7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6467" y="1282992"/>
            <a:ext cx="1332608" cy="338554"/>
          </a:xfrm>
          <a:prstGeom prst="rect">
            <a:avLst/>
          </a:prstGeom>
          <a:solidFill>
            <a:schemeClr val="bg1"/>
          </a:solidFill>
        </p:spPr>
        <p:txBody>
          <a:bodyPr wrap="square" rtlCol="0">
            <a:spAutoFit/>
          </a:bodyPr>
          <a:lstStyle/>
          <a:p>
            <a:r>
              <a:rPr lang="en-GB" sz="1600" b="1" i="0" dirty="0" smtClean="0">
                <a:latin typeface="Arial" panose="020B0604020202020204" pitchFamily="34" charset="0"/>
                <a:cs typeface="Arial" panose="020B0604020202020204" pitchFamily="34" charset="0"/>
              </a:rPr>
              <a:t>Experience</a:t>
            </a:r>
            <a:endParaRPr lang="en-GB" sz="1600" b="1" i="0" dirty="0">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bwMode="auto">
          <a:xfrm>
            <a:off x="1714457" y="2031528"/>
            <a:ext cx="7053297" cy="23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l">
              <a:spcBef>
                <a:spcPct val="0"/>
              </a:spcBef>
            </a:pPr>
            <a:r>
              <a:rPr lang="en-GB" sz="2000" i="0" dirty="0" smtClean="0">
                <a:solidFill>
                  <a:srgbClr val="002060"/>
                </a:solidFill>
                <a:latin typeface="Arial" panose="020B0604020202020204" pitchFamily="34" charset="0"/>
                <a:cs typeface="Arial" panose="020B0604020202020204" pitchFamily="34" charset="0"/>
              </a:rPr>
              <a:t>Descriptions </a:t>
            </a:r>
            <a:r>
              <a:rPr lang="en-GB" sz="2000" i="0" dirty="0">
                <a:solidFill>
                  <a:srgbClr val="002060"/>
                </a:solidFill>
                <a:latin typeface="Arial" panose="020B0604020202020204" pitchFamily="34" charset="0"/>
                <a:cs typeface="Arial" panose="020B0604020202020204" pitchFamily="34" charset="0"/>
              </a:rPr>
              <a:t>of past case or </a:t>
            </a:r>
            <a:r>
              <a:rPr lang="en-GB" sz="2000" i="0" dirty="0" smtClean="0">
                <a:solidFill>
                  <a:srgbClr val="002060"/>
                </a:solidFill>
                <a:latin typeface="Arial" panose="020B0604020202020204" pitchFamily="34" charset="0"/>
                <a:cs typeface="Arial" panose="020B0604020202020204" pitchFamily="34" charset="0"/>
              </a:rPr>
              <a:t>cases, recollections </a:t>
            </a:r>
            <a:r>
              <a:rPr lang="en-GB" sz="2000" i="0" dirty="0">
                <a:solidFill>
                  <a:srgbClr val="002060"/>
                </a:solidFill>
                <a:latin typeface="Arial" panose="020B0604020202020204" pitchFamily="34" charset="0"/>
                <a:cs typeface="Arial" panose="020B0604020202020204" pitchFamily="34" charset="0"/>
              </a:rPr>
              <a:t>of moral positions previously </a:t>
            </a:r>
            <a:r>
              <a:rPr lang="en-GB" sz="2000" i="0" dirty="0" smtClean="0">
                <a:solidFill>
                  <a:srgbClr val="002060"/>
                </a:solidFill>
                <a:latin typeface="Arial" panose="020B0604020202020204" pitchFamily="34" charset="0"/>
                <a:cs typeface="Arial" panose="020B0604020202020204" pitchFamily="34" charset="0"/>
              </a:rPr>
              <a:t>adopted, recall </a:t>
            </a:r>
            <a:r>
              <a:rPr lang="en-GB" sz="2000" i="0" dirty="0">
                <a:solidFill>
                  <a:srgbClr val="002060"/>
                </a:solidFill>
                <a:latin typeface="Arial" panose="020B0604020202020204" pitchFamily="34" charset="0"/>
                <a:cs typeface="Arial" panose="020B0604020202020204" pitchFamily="34" charset="0"/>
              </a:rPr>
              <a:t>of evidence and </a:t>
            </a:r>
            <a:r>
              <a:rPr lang="en-GB" sz="2000" i="0" dirty="0" smtClean="0">
                <a:solidFill>
                  <a:srgbClr val="002060"/>
                </a:solidFill>
                <a:latin typeface="Arial" panose="020B0604020202020204" pitchFamily="34" charset="0"/>
                <a:cs typeface="Arial" panose="020B0604020202020204" pitchFamily="34" charset="0"/>
              </a:rPr>
              <a:t>previous decisions can speed review and provide </a:t>
            </a:r>
            <a:r>
              <a:rPr lang="en-GB" sz="2000" i="0" dirty="0" smtClean="0">
                <a:solidFill>
                  <a:srgbClr val="002060"/>
                </a:solidFill>
                <a:latin typeface="Arial" panose="020B0604020202020204" pitchFamily="34" charset="0"/>
                <a:cs typeface="Arial" panose="020B0604020202020204" pitchFamily="34" charset="0"/>
              </a:rPr>
              <a:t>consistency. </a:t>
            </a:r>
            <a:endParaRPr lang="en-GB" sz="2000" i="0" dirty="0" smtClean="0">
              <a:solidFill>
                <a:srgbClr val="002060"/>
              </a:solidFill>
              <a:latin typeface="Arial" panose="020B0604020202020204" pitchFamily="34" charset="0"/>
              <a:cs typeface="Arial" panose="020B0604020202020204" pitchFamily="34" charset="0"/>
            </a:endParaRPr>
          </a:p>
          <a:p>
            <a:pPr algn="l">
              <a:spcBef>
                <a:spcPct val="0"/>
              </a:spcBef>
            </a:pPr>
            <a:endParaRPr lang="en-GB" sz="2000" i="0" dirty="0" smtClean="0">
              <a:solidFill>
                <a:srgbClr val="002060"/>
              </a:solidFill>
              <a:latin typeface="Arial" panose="020B0604020202020204" pitchFamily="34" charset="0"/>
              <a:cs typeface="Arial" panose="020B0604020202020204" pitchFamily="34" charset="0"/>
            </a:endParaRPr>
          </a:p>
          <a:p>
            <a:pPr algn="l">
              <a:spcBef>
                <a:spcPct val="0"/>
              </a:spcBef>
            </a:pPr>
            <a:r>
              <a:rPr lang="en-GB" sz="2000" i="0" dirty="0" smtClean="0">
                <a:solidFill>
                  <a:srgbClr val="002060"/>
                </a:solidFill>
                <a:latin typeface="Arial" panose="020B0604020202020204" pitchFamily="34" charset="0"/>
                <a:cs typeface="Arial" panose="020B0604020202020204" pitchFamily="34" charset="0"/>
              </a:rPr>
              <a:t>This may not be explicit conduct in Research Ethics </a:t>
            </a:r>
            <a:r>
              <a:rPr lang="en-GB" sz="2000" i="0" dirty="0" smtClean="0">
                <a:solidFill>
                  <a:srgbClr val="002060"/>
                </a:solidFill>
                <a:latin typeface="Arial" panose="020B0604020202020204" pitchFamily="34" charset="0"/>
                <a:cs typeface="Arial" panose="020B0604020202020204" pitchFamily="34" charset="0"/>
              </a:rPr>
              <a:t>Committees </a:t>
            </a:r>
            <a:r>
              <a:rPr lang="en-GB" sz="2000" i="0" dirty="0" smtClean="0">
                <a:solidFill>
                  <a:srgbClr val="002060"/>
                </a:solidFill>
                <a:latin typeface="Arial" panose="020B0604020202020204" pitchFamily="34" charset="0"/>
                <a:cs typeface="Arial" panose="020B0604020202020204" pitchFamily="34" charset="0"/>
              </a:rPr>
              <a:t>but probably does shape individual opinions and decisions.  More formal ways to record these are </a:t>
            </a:r>
            <a:r>
              <a:rPr lang="en-GB" sz="2000" i="0" dirty="0" smtClean="0">
                <a:solidFill>
                  <a:srgbClr val="002060"/>
                </a:solidFill>
                <a:latin typeface="Arial" panose="020B0604020202020204" pitchFamily="34" charset="0"/>
                <a:cs typeface="Arial" panose="020B0604020202020204" pitchFamily="34" charset="0"/>
              </a:rPr>
              <a:t>needed.</a:t>
            </a:r>
          </a:p>
          <a:p>
            <a:pPr algn="l">
              <a:spcBef>
                <a:spcPct val="0"/>
              </a:spcBef>
            </a:pPr>
            <a:endParaRPr lang="en-GB" sz="2000" i="0" dirty="0">
              <a:solidFill>
                <a:srgbClr val="002060"/>
              </a:solidFill>
              <a:latin typeface="Arial" panose="020B0604020202020204" pitchFamily="34" charset="0"/>
              <a:cs typeface="Arial" panose="020B0604020202020204" pitchFamily="34" charset="0"/>
            </a:endParaRPr>
          </a:p>
          <a:p>
            <a:pPr algn="l">
              <a:spcBef>
                <a:spcPct val="0"/>
              </a:spcBef>
            </a:pPr>
            <a:r>
              <a:rPr lang="en-GB" sz="2000" i="0" dirty="0" smtClean="0">
                <a:solidFill>
                  <a:srgbClr val="002060"/>
                </a:solidFill>
                <a:latin typeface="Arial" panose="020B0604020202020204" pitchFamily="34" charset="0"/>
                <a:cs typeface="Arial" panose="020B0604020202020204" pitchFamily="34" charset="0"/>
              </a:rPr>
              <a:t>Differences </a:t>
            </a:r>
            <a:r>
              <a:rPr lang="en-GB" sz="2000" i="0" dirty="0">
                <a:solidFill>
                  <a:srgbClr val="002060"/>
                </a:solidFill>
                <a:latin typeface="Arial" panose="020B0604020202020204" pitchFamily="34" charset="0"/>
                <a:cs typeface="Arial" panose="020B0604020202020204" pitchFamily="34" charset="0"/>
              </a:rPr>
              <a:t>between projects must be accommodated. </a:t>
            </a:r>
            <a:endParaRPr lang="en-GB" sz="2000" i="0" dirty="0" smtClean="0">
              <a:solidFill>
                <a:srgbClr val="002060"/>
              </a:solidFill>
              <a:latin typeface="Arial" panose="020B0604020202020204" pitchFamily="34" charset="0"/>
              <a:cs typeface="Arial" panose="020B0604020202020204" pitchFamily="34" charset="0"/>
            </a:endParaRPr>
          </a:p>
          <a:p>
            <a:pPr algn="l" eaLnBrk="1" hangingPunct="1">
              <a:spcBef>
                <a:spcPct val="0"/>
              </a:spcBef>
              <a:buFontTx/>
              <a:buNone/>
            </a:pPr>
            <a:endParaRPr lang="en-GB" sz="2000" i="0" dirty="0">
              <a:solidFill>
                <a:srgbClr val="002060"/>
              </a:solidFill>
              <a:latin typeface="+mn-lt"/>
              <a:cs typeface="Arial" panose="020B0604020202020204" pitchFamily="34" charset="0"/>
            </a:endParaRPr>
          </a:p>
        </p:txBody>
      </p:sp>
      <p:sp>
        <p:nvSpPr>
          <p:cNvPr id="10" name="Oval 9"/>
          <p:cNvSpPr/>
          <p:nvPr/>
        </p:nvSpPr>
        <p:spPr>
          <a:xfrm>
            <a:off x="307279" y="955421"/>
            <a:ext cx="1150984" cy="993696"/>
          </a:xfrm>
          <a:prstGeom prst="ellipse">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1777225" y="1146117"/>
            <a:ext cx="5564831" cy="461665"/>
          </a:xfrm>
          <a:prstGeom prst="rect">
            <a:avLst/>
          </a:prstGeom>
        </p:spPr>
        <p:txBody>
          <a:bodyPr wrap="square">
            <a:spAutoFit/>
          </a:bodyPr>
          <a:lstStyle/>
          <a:p>
            <a:r>
              <a:rPr lang="en-GB" b="1" i="0" dirty="0" smtClean="0">
                <a:solidFill>
                  <a:srgbClr val="002060"/>
                </a:solidFill>
                <a:latin typeface="Arial" panose="020B0604020202020204" pitchFamily="34" charset="0"/>
                <a:ea typeface="Calibri" panose="020F0502020204030204" pitchFamily="34" charset="0"/>
                <a:cs typeface="Arial" panose="020B0604020202020204" pitchFamily="34" charset="0"/>
              </a:rPr>
              <a:t>What </a:t>
            </a:r>
            <a:r>
              <a:rPr lang="en-GB" b="1" i="0" dirty="0">
                <a:solidFill>
                  <a:srgbClr val="002060"/>
                </a:solidFill>
                <a:latin typeface="Arial" panose="020B0604020202020204" pitchFamily="34" charset="0"/>
                <a:ea typeface="Calibri" panose="020F0502020204030204" pitchFamily="34" charset="0"/>
                <a:cs typeface="Arial" panose="020B0604020202020204" pitchFamily="34" charset="0"/>
              </a:rPr>
              <a:t>have I / we decided before?</a:t>
            </a:r>
            <a:endParaRPr lang="en-GB" b="1" dirty="0"/>
          </a:p>
        </p:txBody>
      </p:sp>
      <p:sp>
        <p:nvSpPr>
          <p:cNvPr id="9"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a:solidFill>
                  <a:srgbClr val="002060"/>
                </a:solidFill>
                <a:latin typeface="Arial" panose="020B0604020202020204" pitchFamily="34" charset="0"/>
                <a:cs typeface="Arial" panose="020B0604020202020204" pitchFamily="34" charset="0"/>
              </a:rPr>
              <a:t>E</a:t>
            </a:r>
            <a:r>
              <a:rPr lang="en-GB" sz="3200" b="1" i="0" dirty="0" smtClean="0">
                <a:solidFill>
                  <a:srgbClr val="002060"/>
                </a:solidFill>
                <a:latin typeface="Arial" panose="020B0604020202020204" pitchFamily="34" charset="0"/>
                <a:cs typeface="Arial" panose="020B0604020202020204" pitchFamily="34" charset="0"/>
              </a:rPr>
              <a:t>ight “</a:t>
            </a:r>
            <a:r>
              <a:rPr lang="en-GB" sz="3200" b="1" i="0" dirty="0" err="1" smtClean="0">
                <a:solidFill>
                  <a:srgbClr val="002060"/>
                </a:solidFill>
                <a:latin typeface="Arial" panose="020B0604020202020204" pitchFamily="34" charset="0"/>
                <a:cs typeface="Arial" panose="020B0604020202020204" pitchFamily="34" charset="0"/>
              </a:rPr>
              <a:t>Es</a:t>
            </a:r>
            <a:r>
              <a:rPr lang="en-GB" sz="3200" b="1" i="0" dirty="0" smtClean="0">
                <a:solidFill>
                  <a:srgbClr val="002060"/>
                </a:solidFill>
                <a:latin typeface="Arial" panose="020B0604020202020204" pitchFamily="34" charset="0"/>
                <a:cs typeface="Arial" panose="020B0604020202020204" pitchFamily="34" charset="0"/>
              </a:rPr>
              <a:t>”</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877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5137" y="1159881"/>
            <a:ext cx="1563882" cy="584775"/>
          </a:xfrm>
          <a:prstGeom prst="rect">
            <a:avLst/>
          </a:prstGeom>
          <a:solidFill>
            <a:schemeClr val="bg1"/>
          </a:solidFill>
        </p:spPr>
        <p:txBody>
          <a:bodyPr wrap="square" rtlCol="0">
            <a:spAutoFit/>
          </a:bodyPr>
          <a:lstStyle/>
          <a:p>
            <a:r>
              <a:rPr lang="en-GB" sz="1600" b="1" i="0" dirty="0" smtClean="0">
                <a:latin typeface="Arial" panose="020B0604020202020204" pitchFamily="34" charset="0"/>
                <a:cs typeface="Arial" panose="020B0604020202020204" pitchFamily="34" charset="0"/>
              </a:rPr>
              <a:t>Ethical</a:t>
            </a:r>
          </a:p>
          <a:p>
            <a:r>
              <a:rPr lang="en-GB" sz="1600" b="1" i="0" dirty="0" smtClean="0">
                <a:latin typeface="Arial" panose="020B0604020202020204" pitchFamily="34" charset="0"/>
                <a:cs typeface="Arial" panose="020B0604020202020204" pitchFamily="34" charset="0"/>
              </a:rPr>
              <a:t>theory</a:t>
            </a:r>
            <a:endParaRPr lang="en-GB" sz="1600" b="1" i="0" dirty="0">
              <a:latin typeface="Arial" panose="020B0604020202020204" pitchFamily="34" charset="0"/>
              <a:cs typeface="Arial" panose="020B0604020202020204" pitchFamily="34" charset="0"/>
            </a:endParaRPr>
          </a:p>
        </p:txBody>
      </p:sp>
      <p:sp>
        <p:nvSpPr>
          <p:cNvPr id="3" name="Rectangle 2"/>
          <p:cNvSpPr/>
          <p:nvPr/>
        </p:nvSpPr>
        <p:spPr>
          <a:xfrm>
            <a:off x="1683493" y="2032034"/>
            <a:ext cx="7065817" cy="3293209"/>
          </a:xfrm>
          <a:prstGeom prst="rect">
            <a:avLst/>
          </a:prstGeom>
        </p:spPr>
        <p:txBody>
          <a:bodyPr wrap="square">
            <a:spAutoFit/>
          </a:bodyPr>
          <a:lstStyle/>
          <a:p>
            <a:pPr algn="l">
              <a:buClr>
                <a:schemeClr val="hlink"/>
              </a:buClr>
              <a:buSzPct val="70000"/>
            </a:pPr>
            <a:r>
              <a:rPr lang="en-GB" sz="2000" i="0" dirty="0" smtClean="0">
                <a:solidFill>
                  <a:srgbClr val="002060"/>
                </a:solidFill>
                <a:latin typeface="Arial" panose="020B0604020202020204" pitchFamily="34" charset="0"/>
                <a:cs typeface="Arial" panose="020B0604020202020204" pitchFamily="34" charset="0"/>
              </a:rPr>
              <a:t>Ethical theories help us explore or “interrogate” a study but don’t provide us with judgement.</a:t>
            </a:r>
          </a:p>
          <a:p>
            <a:pPr algn="l">
              <a:buClr>
                <a:schemeClr val="hlink"/>
              </a:buClr>
              <a:buSzPct val="70000"/>
            </a:pPr>
            <a:endParaRPr lang="en-GB" sz="2000" i="0" dirty="0">
              <a:solidFill>
                <a:srgbClr val="002060"/>
              </a:solidFill>
              <a:latin typeface="Arial" panose="020B0604020202020204" pitchFamily="34" charset="0"/>
              <a:cs typeface="Arial" panose="020B0604020202020204" pitchFamily="34" charset="0"/>
            </a:endParaRPr>
          </a:p>
          <a:p>
            <a:pPr algn="l">
              <a:buClr>
                <a:schemeClr val="hlink"/>
              </a:buClr>
              <a:buSzPct val="70000"/>
            </a:pPr>
            <a:r>
              <a:rPr lang="en-GB" sz="2000" i="0" dirty="0" smtClean="0">
                <a:solidFill>
                  <a:srgbClr val="002060"/>
                </a:solidFill>
                <a:latin typeface="Arial" panose="020B0604020202020204" pitchFamily="34" charset="0"/>
                <a:cs typeface="Arial" panose="020B0604020202020204" pitchFamily="34" charset="0"/>
              </a:rPr>
              <a:t>Ethical theories play </a:t>
            </a:r>
            <a:r>
              <a:rPr lang="en-GB" sz="2000" i="0" dirty="0">
                <a:solidFill>
                  <a:srgbClr val="002060"/>
                </a:solidFill>
                <a:latin typeface="Arial" panose="020B0604020202020204" pitchFamily="34" charset="0"/>
                <a:cs typeface="Arial" panose="020B0604020202020204" pitchFamily="34" charset="0"/>
              </a:rPr>
              <a:t>a </a:t>
            </a:r>
            <a:r>
              <a:rPr lang="en-GB" sz="2000" i="0" dirty="0" smtClean="0">
                <a:solidFill>
                  <a:srgbClr val="002060"/>
                </a:solidFill>
                <a:latin typeface="Arial" panose="020B0604020202020204" pitchFamily="34" charset="0"/>
                <a:cs typeface="Arial" panose="020B0604020202020204" pitchFamily="34" charset="0"/>
              </a:rPr>
              <a:t>key role in </a:t>
            </a:r>
            <a:endParaRPr lang="en-GB" i="0" dirty="0">
              <a:solidFill>
                <a:srgbClr val="002060"/>
              </a:solidFill>
              <a:latin typeface="Arial" panose="020B0604020202020204" pitchFamily="34" charset="0"/>
              <a:cs typeface="Arial" panose="020B0604020202020204" pitchFamily="34" charset="0"/>
            </a:endParaRPr>
          </a:p>
          <a:p>
            <a:pPr marL="342900" indent="-342900" algn="l" eaLnBrk="1" hangingPunct="1">
              <a:buClr>
                <a:srgbClr val="002060"/>
              </a:buClr>
              <a:buSzPct val="70000"/>
              <a:buFont typeface="Arial" panose="020B0604020202020204" pitchFamily="34" charset="0"/>
              <a:buChar char="•"/>
            </a:pPr>
            <a:r>
              <a:rPr lang="en-GB" sz="1800" i="0" dirty="0" smtClean="0">
                <a:solidFill>
                  <a:srgbClr val="002060"/>
                </a:solidFill>
                <a:latin typeface="Arial" panose="020B0604020202020204" pitchFamily="34" charset="0"/>
                <a:cs typeface="Arial" panose="020B0604020202020204" pitchFamily="34" charset="0"/>
              </a:rPr>
              <a:t>Setting out questions we should ask</a:t>
            </a:r>
          </a:p>
          <a:p>
            <a:pPr marL="342900" indent="-342900" algn="l" eaLnBrk="1" hangingPunct="1">
              <a:buClr>
                <a:srgbClr val="002060"/>
              </a:buClr>
              <a:buSzPct val="70000"/>
              <a:buFont typeface="Arial" panose="020B0604020202020204" pitchFamily="34" charset="0"/>
              <a:buChar char="•"/>
            </a:pPr>
            <a:r>
              <a:rPr lang="en-GB" sz="1800" i="0" dirty="0" smtClean="0">
                <a:solidFill>
                  <a:srgbClr val="002060"/>
                </a:solidFill>
                <a:latin typeface="Arial" panose="020B0604020202020204" pitchFamily="34" charset="0"/>
                <a:cs typeface="Arial" panose="020B0604020202020204" pitchFamily="34" charset="0"/>
              </a:rPr>
              <a:t>Defining “moral maxims”</a:t>
            </a:r>
          </a:p>
          <a:p>
            <a:pPr marL="342900" indent="-342900" algn="l" eaLnBrk="1" hangingPunct="1">
              <a:buClr>
                <a:srgbClr val="002060"/>
              </a:buClr>
              <a:buSzPct val="70000"/>
              <a:buFont typeface="Arial" panose="020B0604020202020204" pitchFamily="34" charset="0"/>
              <a:buChar char="•"/>
            </a:pPr>
            <a:r>
              <a:rPr lang="en-GB" sz="1800" i="0" dirty="0" smtClean="0">
                <a:solidFill>
                  <a:srgbClr val="002060"/>
                </a:solidFill>
                <a:latin typeface="Arial" panose="020B0604020202020204" pitchFamily="34" charset="0"/>
                <a:cs typeface="Arial" panose="020B0604020202020204" pitchFamily="34" charset="0"/>
              </a:rPr>
              <a:t>Designing or reviewing new research using novel methods</a:t>
            </a:r>
          </a:p>
          <a:p>
            <a:pPr marL="342900" indent="-342900" algn="l" eaLnBrk="1" hangingPunct="1">
              <a:buClr>
                <a:srgbClr val="002060"/>
              </a:buClr>
              <a:buSzPct val="70000"/>
              <a:buFont typeface="Arial" panose="020B0604020202020204" pitchFamily="34" charset="0"/>
              <a:buChar char="•"/>
            </a:pPr>
            <a:r>
              <a:rPr lang="en-GB" sz="1800" i="0" dirty="0" smtClean="0">
                <a:solidFill>
                  <a:srgbClr val="002060"/>
                </a:solidFill>
                <a:latin typeface="Arial" panose="020B0604020202020204" pitchFamily="34" charset="0"/>
                <a:cs typeface="Arial" panose="020B0604020202020204" pitchFamily="34" charset="0"/>
              </a:rPr>
              <a:t>Designing </a:t>
            </a:r>
            <a:r>
              <a:rPr lang="en-GB" sz="1800" i="0" dirty="0">
                <a:solidFill>
                  <a:srgbClr val="002060"/>
                </a:solidFill>
                <a:latin typeface="Arial" panose="020B0604020202020204" pitchFamily="34" charset="0"/>
                <a:cs typeface="Arial" panose="020B0604020202020204" pitchFamily="34" charset="0"/>
              </a:rPr>
              <a:t>or reviewing </a:t>
            </a:r>
            <a:r>
              <a:rPr lang="en-GB" sz="1800" i="0" dirty="0" smtClean="0">
                <a:solidFill>
                  <a:srgbClr val="002060"/>
                </a:solidFill>
                <a:latin typeface="Arial" panose="020B0604020202020204" pitchFamily="34" charset="0"/>
                <a:cs typeface="Arial" panose="020B0604020202020204" pitchFamily="34" charset="0"/>
              </a:rPr>
              <a:t>contentious research</a:t>
            </a:r>
          </a:p>
          <a:p>
            <a:pPr marL="342900" indent="-342900" algn="l" eaLnBrk="1" hangingPunct="1">
              <a:buClr>
                <a:srgbClr val="002060"/>
              </a:buClr>
              <a:buSzPct val="70000"/>
              <a:buFont typeface="Arial" panose="020B0604020202020204" pitchFamily="34" charset="0"/>
              <a:buChar char="•"/>
            </a:pPr>
            <a:r>
              <a:rPr lang="en-GB" sz="1800" i="0" dirty="0" smtClean="0">
                <a:solidFill>
                  <a:srgbClr val="002060"/>
                </a:solidFill>
                <a:latin typeface="Arial" panose="020B0604020202020204" pitchFamily="34" charset="0"/>
                <a:cs typeface="Arial" panose="020B0604020202020204" pitchFamily="34" charset="0"/>
              </a:rPr>
              <a:t>Taking the sting out of committees in dispute</a:t>
            </a:r>
          </a:p>
          <a:p>
            <a:pPr marL="342900" indent="-342900" algn="l" eaLnBrk="1" hangingPunct="1">
              <a:buClr>
                <a:srgbClr val="002060"/>
              </a:buClr>
              <a:buSzPct val="70000"/>
              <a:buFont typeface="Arial" panose="020B0604020202020204" pitchFamily="34" charset="0"/>
              <a:buChar char="•"/>
            </a:pPr>
            <a:r>
              <a:rPr lang="en-GB" sz="1800" i="0" dirty="0" smtClean="0">
                <a:solidFill>
                  <a:srgbClr val="002060"/>
                </a:solidFill>
                <a:latin typeface="Arial" panose="020B0604020202020204" pitchFamily="34" charset="0"/>
                <a:cs typeface="Arial" panose="020B0604020202020204" pitchFamily="34" charset="0"/>
              </a:rPr>
              <a:t>Helping us explore the reasons for our opinions</a:t>
            </a:r>
          </a:p>
          <a:p>
            <a:pPr algn="l" eaLnBrk="1" hangingPunct="1">
              <a:buClr>
                <a:srgbClr val="002060"/>
              </a:buClr>
              <a:buSzPct val="70000"/>
            </a:pPr>
            <a:endParaRPr lang="en-GB" sz="2000" b="1" i="0" dirty="0">
              <a:solidFill>
                <a:srgbClr val="002060"/>
              </a:solidFill>
              <a:latin typeface="Garamond" panose="02020404030301010803" pitchFamily="18" charset="0"/>
            </a:endParaRPr>
          </a:p>
        </p:txBody>
      </p:sp>
      <p:sp>
        <p:nvSpPr>
          <p:cNvPr id="9" name="Oval 8"/>
          <p:cNvSpPr/>
          <p:nvPr/>
        </p:nvSpPr>
        <p:spPr>
          <a:xfrm>
            <a:off x="462399" y="955421"/>
            <a:ext cx="969359" cy="993696"/>
          </a:xfrm>
          <a:prstGeom prst="ellipse">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bwMode="auto">
          <a:xfrm>
            <a:off x="1179915" y="1154744"/>
            <a:ext cx="6811150" cy="877289"/>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ct val="20000"/>
              </a:spcBef>
              <a:spcAft>
                <a:spcPct val="0"/>
              </a:spcAft>
              <a:buClr>
                <a:schemeClr val="accent6"/>
              </a:buClr>
              <a:buFont typeface="Arial" pitchFamily="-1" charset="0"/>
              <a:buChar char="•"/>
              <a:defRPr sz="1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pitchFamily="-1" charset="0"/>
              <a:buNone/>
            </a:pPr>
            <a:r>
              <a:rPr lang="en-GB" sz="2400" b="1" i="0" dirty="0">
                <a:solidFill>
                  <a:srgbClr val="002060"/>
                </a:solidFill>
                <a:cs typeface="MS PGothic" pitchFamily="34" charset="-128"/>
              </a:rPr>
              <a:t>E</a:t>
            </a:r>
            <a:r>
              <a:rPr lang="en-GB" sz="2400" b="1" i="0" dirty="0" smtClean="0">
                <a:solidFill>
                  <a:srgbClr val="002060"/>
                </a:solidFill>
                <a:cs typeface="MS PGothic" pitchFamily="34" charset="-128"/>
              </a:rPr>
              <a:t>thical theory in </a:t>
            </a:r>
            <a:r>
              <a:rPr lang="en-GB" sz="2400" b="1" i="0" dirty="0" smtClean="0">
                <a:solidFill>
                  <a:srgbClr val="002060"/>
                </a:solidFill>
                <a:cs typeface="MS PGothic" pitchFamily="34" charset="-128"/>
              </a:rPr>
              <a:t>research review </a:t>
            </a:r>
            <a:endParaRPr lang="en-GB" sz="2400" b="1" i="1" dirty="0" smtClean="0">
              <a:solidFill>
                <a:srgbClr val="002060"/>
              </a:solidFill>
            </a:endParaRPr>
          </a:p>
        </p:txBody>
      </p:sp>
      <p:sp>
        <p:nvSpPr>
          <p:cNvPr id="10"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smtClean="0">
                <a:solidFill>
                  <a:srgbClr val="002060"/>
                </a:solidFill>
                <a:latin typeface="Arial" panose="020B0604020202020204" pitchFamily="34" charset="0"/>
                <a:cs typeface="Arial" panose="020B0604020202020204" pitchFamily="34" charset="0"/>
              </a:rPr>
              <a:t>Eight “</a:t>
            </a:r>
            <a:r>
              <a:rPr lang="en-GB" sz="3200" b="1" i="0" dirty="0" err="1" smtClean="0">
                <a:solidFill>
                  <a:srgbClr val="002060"/>
                </a:solidFill>
                <a:latin typeface="Arial" panose="020B0604020202020204" pitchFamily="34" charset="0"/>
                <a:cs typeface="Arial" panose="020B0604020202020204" pitchFamily="34" charset="0"/>
              </a:rPr>
              <a:t>Es</a:t>
            </a:r>
            <a:r>
              <a:rPr lang="en-GB" sz="3200" b="1" i="0" dirty="0" smtClean="0">
                <a:solidFill>
                  <a:srgbClr val="002060"/>
                </a:solidFill>
                <a:latin typeface="Arial" panose="020B0604020202020204" pitchFamily="34" charset="0"/>
                <a:cs typeface="Arial" panose="020B0604020202020204" pitchFamily="34" charset="0"/>
              </a:rPr>
              <a:t>”</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rot="21398659">
            <a:off x="4996069" y="5035825"/>
            <a:ext cx="3588376" cy="1261884"/>
          </a:xfrm>
          <a:prstGeom prst="rect">
            <a:avLst/>
          </a:prstGeom>
        </p:spPr>
        <p:txBody>
          <a:bodyPr wrap="square">
            <a:spAutoFit/>
          </a:bodyPr>
          <a:lstStyle/>
          <a:p>
            <a:pPr algn="l">
              <a:spcAft>
                <a:spcPts val="0"/>
              </a:spcAft>
            </a:pPr>
            <a:r>
              <a:rPr lang="en-GB" sz="20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a:t>
            </a:r>
            <a:r>
              <a:rPr lang="en-GB" sz="14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we can no more learn to act rightly by appealing to ethical theory.. Than we can play golf by appealing to mathematical theory of the flight of the golf ball”</a:t>
            </a:r>
          </a:p>
          <a:p>
            <a:pPr algn="r">
              <a:spcAft>
                <a:spcPts val="0"/>
              </a:spcAft>
            </a:pPr>
            <a:r>
              <a:rPr lang="en-GB" sz="1400" i="0" dirty="0" err="1" smtClean="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Dworkin</a:t>
            </a:r>
            <a:endParaRPr lang="en-GB" sz="14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0247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0508" y="1282992"/>
            <a:ext cx="1173140" cy="338554"/>
          </a:xfrm>
          <a:prstGeom prst="rect">
            <a:avLst/>
          </a:prstGeom>
          <a:solidFill>
            <a:schemeClr val="bg1"/>
          </a:solidFill>
        </p:spPr>
        <p:txBody>
          <a:bodyPr wrap="square" rtlCol="0">
            <a:spAutoFit/>
          </a:bodyPr>
          <a:lstStyle/>
          <a:p>
            <a:r>
              <a:rPr lang="en-GB" sz="1600" b="1" i="0" dirty="0" smtClean="0">
                <a:latin typeface="Arial" panose="020B0604020202020204" pitchFamily="34" charset="0"/>
                <a:cs typeface="Arial" panose="020B0604020202020204" pitchFamily="34" charset="0"/>
              </a:rPr>
              <a:t>Evidence</a:t>
            </a:r>
            <a:endParaRPr lang="en-GB" sz="1600" b="1" i="0" dirty="0">
              <a:latin typeface="Arial" panose="020B0604020202020204" pitchFamily="34" charset="0"/>
              <a:cs typeface="Arial" panose="020B0604020202020204" pitchFamily="34" charset="0"/>
            </a:endParaRPr>
          </a:p>
        </p:txBody>
      </p:sp>
      <p:sp>
        <p:nvSpPr>
          <p:cNvPr id="9" name="Oval 8"/>
          <p:cNvSpPr/>
          <p:nvPr/>
        </p:nvSpPr>
        <p:spPr>
          <a:xfrm>
            <a:off x="462399" y="955421"/>
            <a:ext cx="969359" cy="993696"/>
          </a:xfrm>
          <a:prstGeom prst="ellipse">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3"/>
          <p:cNvSpPr txBox="1">
            <a:spLocks noChangeArrowheads="1"/>
          </p:cNvSpPr>
          <p:nvPr/>
        </p:nvSpPr>
        <p:spPr bwMode="auto">
          <a:xfrm>
            <a:off x="1714457" y="2031528"/>
            <a:ext cx="7053297" cy="23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l">
              <a:spcBef>
                <a:spcPct val="0"/>
              </a:spcBef>
            </a:pPr>
            <a:r>
              <a:rPr lang="en-GB" sz="2000" i="0" dirty="0" smtClean="0">
                <a:solidFill>
                  <a:srgbClr val="002060"/>
                </a:solidFill>
                <a:latin typeface="Arial" panose="020B0604020202020204" pitchFamily="34" charset="0"/>
                <a:cs typeface="Arial" panose="020B0604020202020204" pitchFamily="34" charset="0"/>
              </a:rPr>
              <a:t>Evidence can provide us with the views of the public and patients and the acceptability of research. Systematic reviews of this evidence can limit bias and help us include all views when making a decision. As examples it can inform us about the likely harms and benefits of research and improve information for potential participants. </a:t>
            </a:r>
          </a:p>
          <a:p>
            <a:pPr algn="l">
              <a:spcBef>
                <a:spcPct val="0"/>
              </a:spcBef>
            </a:pPr>
            <a:endParaRPr lang="en-GB" sz="2000" i="0" dirty="0" smtClean="0">
              <a:solidFill>
                <a:srgbClr val="002060"/>
              </a:solidFill>
              <a:latin typeface="Arial" panose="020B0604020202020204" pitchFamily="34" charset="0"/>
              <a:cs typeface="Arial" panose="020B0604020202020204" pitchFamily="34" charset="0"/>
            </a:endParaRPr>
          </a:p>
          <a:p>
            <a:pPr algn="l">
              <a:spcBef>
                <a:spcPct val="0"/>
              </a:spcBef>
            </a:pPr>
            <a:r>
              <a:rPr lang="en-GB" sz="2000" b="1" i="0" dirty="0" smtClean="0">
                <a:solidFill>
                  <a:srgbClr val="002060"/>
                </a:solidFill>
                <a:latin typeface="Arial" panose="020B0604020202020204" pitchFamily="34" charset="0"/>
                <a:cs typeface="Arial" panose="020B0604020202020204" pitchFamily="34" charset="0"/>
              </a:rPr>
              <a:t>But facts don’t lead directly to judgement. </a:t>
            </a:r>
            <a:r>
              <a:rPr lang="en-GB" sz="2000" i="0" dirty="0" smtClean="0">
                <a:solidFill>
                  <a:srgbClr val="002060"/>
                </a:solidFill>
                <a:latin typeface="Arial" panose="020B0604020202020204" pitchFamily="34" charset="0"/>
                <a:cs typeface="Arial" panose="020B0604020202020204" pitchFamily="34" charset="0"/>
              </a:rPr>
              <a:t>E</a:t>
            </a:r>
            <a:r>
              <a:rPr lang="en-GB" sz="2000" i="0" dirty="0" smtClean="0">
                <a:solidFill>
                  <a:srgbClr val="002060"/>
                </a:solidFill>
                <a:latin typeface="Arial" panose="020B0604020202020204" pitchFamily="34" charset="0"/>
                <a:cs typeface="Arial" panose="020B0604020202020204" pitchFamily="34" charset="0"/>
              </a:rPr>
              <a:t>vidence contributes to, and supports our decisions but it doesn’t make them!</a:t>
            </a:r>
          </a:p>
          <a:p>
            <a:pPr algn="l">
              <a:spcBef>
                <a:spcPct val="0"/>
              </a:spcBef>
            </a:pPr>
            <a:endParaRPr lang="en-GB" sz="2000" i="0" dirty="0">
              <a:solidFill>
                <a:srgbClr val="002060"/>
              </a:solidFill>
              <a:latin typeface="Arial" panose="020B0604020202020204" pitchFamily="34" charset="0"/>
              <a:cs typeface="Arial" panose="020B0604020202020204" pitchFamily="34" charset="0"/>
            </a:endParaRPr>
          </a:p>
          <a:p>
            <a:pPr>
              <a:spcBef>
                <a:spcPct val="0"/>
              </a:spcBef>
            </a:pPr>
            <a:r>
              <a:rPr lang="en-GB" sz="2000" b="1" i="0" dirty="0" smtClean="0">
                <a:solidFill>
                  <a:srgbClr val="002060"/>
                </a:solidFill>
                <a:latin typeface="Arial" panose="020B0604020202020204" pitchFamily="34" charset="0"/>
                <a:cs typeface="Arial" panose="020B0604020202020204" pitchFamily="34" charset="0"/>
              </a:rPr>
              <a:t>Our </a:t>
            </a:r>
            <a:r>
              <a:rPr lang="en-GB" sz="2000" b="1" i="0" dirty="0">
                <a:solidFill>
                  <a:srgbClr val="002060"/>
                </a:solidFill>
                <a:latin typeface="Arial" panose="020B0604020202020204" pitchFamily="34" charset="0"/>
                <a:cs typeface="Arial" panose="020B0604020202020204" pitchFamily="34" charset="0"/>
              </a:rPr>
              <a:t>evidence base is also limited</a:t>
            </a:r>
            <a:r>
              <a:rPr lang="en-GB" sz="2000" b="1" i="0" dirty="0" smtClean="0">
                <a:solidFill>
                  <a:srgbClr val="002060"/>
                </a:solidFill>
                <a:latin typeface="Arial" panose="020B0604020202020204" pitchFamily="34" charset="0"/>
                <a:cs typeface="Arial" panose="020B0604020202020204" pitchFamily="34" charset="0"/>
              </a:rPr>
              <a:t>. </a:t>
            </a:r>
            <a:r>
              <a:rPr lang="en-GB" sz="2000" b="1" i="0" dirty="0" smtClean="0">
                <a:solidFill>
                  <a:srgbClr val="002060"/>
                </a:solidFill>
                <a:latin typeface="Arial" panose="020B0604020202020204" pitchFamily="34" charset="0"/>
                <a:cs typeface="Arial" panose="020B0604020202020204" pitchFamily="34" charset="0"/>
              </a:rPr>
              <a:t>There is a need to research </a:t>
            </a:r>
            <a:r>
              <a:rPr lang="en-GB" sz="2000" b="1" i="0" dirty="0" err="1" smtClean="0">
                <a:solidFill>
                  <a:srgbClr val="002060"/>
                </a:solidFill>
                <a:latin typeface="Arial" panose="020B0604020202020204" pitchFamily="34" charset="0"/>
                <a:cs typeface="Arial" panose="020B0604020202020204" pitchFamily="34" charset="0"/>
              </a:rPr>
              <a:t>research</a:t>
            </a:r>
            <a:r>
              <a:rPr lang="en-GB" sz="2000" b="1" i="0" dirty="0" smtClean="0">
                <a:solidFill>
                  <a:srgbClr val="002060"/>
                </a:solidFill>
                <a:latin typeface="Arial" panose="020B0604020202020204" pitchFamily="34" charset="0"/>
                <a:cs typeface="Arial" panose="020B0604020202020204" pitchFamily="34" charset="0"/>
              </a:rPr>
              <a:t> (and research ethics).  </a:t>
            </a:r>
          </a:p>
          <a:p>
            <a:pPr algn="l" eaLnBrk="1" hangingPunct="1">
              <a:spcBef>
                <a:spcPct val="0"/>
              </a:spcBef>
              <a:buFontTx/>
              <a:buNone/>
            </a:pPr>
            <a:endParaRPr lang="en-GB" sz="2000" i="0" dirty="0">
              <a:solidFill>
                <a:srgbClr val="002060"/>
              </a:solidFill>
              <a:latin typeface="+mn-lt"/>
              <a:cs typeface="Arial" panose="020B0604020202020204" pitchFamily="34" charset="0"/>
            </a:endParaRPr>
          </a:p>
        </p:txBody>
      </p:sp>
      <p:sp>
        <p:nvSpPr>
          <p:cNvPr id="11" name="Rectangle 10"/>
          <p:cNvSpPr/>
          <p:nvPr/>
        </p:nvSpPr>
        <p:spPr>
          <a:xfrm>
            <a:off x="1898781" y="1161303"/>
            <a:ext cx="5495961" cy="830997"/>
          </a:xfrm>
          <a:prstGeom prst="rect">
            <a:avLst/>
          </a:prstGeom>
        </p:spPr>
        <p:txBody>
          <a:bodyPr wrap="square">
            <a:spAutoFit/>
          </a:bodyPr>
          <a:lstStyle/>
          <a:p>
            <a:r>
              <a:rPr lang="en-GB" b="1" i="0" dirty="0" smtClean="0">
                <a:solidFill>
                  <a:srgbClr val="002060"/>
                </a:solidFill>
                <a:latin typeface="Arial" panose="020B0604020202020204" pitchFamily="34" charset="0"/>
                <a:ea typeface="Calibri" panose="020F0502020204030204" pitchFamily="34" charset="0"/>
                <a:cs typeface="Arial" panose="020B0604020202020204" pitchFamily="34" charset="0"/>
              </a:rPr>
              <a:t>What published evidence is there</a:t>
            </a:r>
            <a:r>
              <a:rPr lang="en-GB" b="1" i="0" dirty="0">
                <a:solidFill>
                  <a:srgbClr val="002060"/>
                </a:solidFill>
                <a:latin typeface="Arial" panose="020B0604020202020204" pitchFamily="34" charset="0"/>
                <a:ea typeface="Calibri" panose="020F0502020204030204" pitchFamily="34" charset="0"/>
                <a:cs typeface="Arial" panose="020B0604020202020204" pitchFamily="34" charset="0"/>
              </a:rPr>
              <a:t>?</a:t>
            </a:r>
            <a:r>
              <a:rPr lang="en-GB" i="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en-GB" dirty="0"/>
          </a:p>
        </p:txBody>
      </p:sp>
      <p:sp>
        <p:nvSpPr>
          <p:cNvPr id="10"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a:solidFill>
                  <a:srgbClr val="002060"/>
                </a:solidFill>
                <a:latin typeface="Arial" panose="020B0604020202020204" pitchFamily="34" charset="0"/>
                <a:cs typeface="Arial" panose="020B0604020202020204" pitchFamily="34" charset="0"/>
              </a:rPr>
              <a:t>E</a:t>
            </a:r>
            <a:r>
              <a:rPr lang="en-GB" sz="3200" b="1" i="0" dirty="0" smtClean="0">
                <a:solidFill>
                  <a:srgbClr val="002060"/>
                </a:solidFill>
                <a:latin typeface="Arial" panose="020B0604020202020204" pitchFamily="34" charset="0"/>
                <a:cs typeface="Arial" panose="020B0604020202020204" pitchFamily="34" charset="0"/>
              </a:rPr>
              <a:t>ight “</a:t>
            </a:r>
            <a:r>
              <a:rPr lang="en-GB" sz="3200" b="1" i="0" dirty="0" err="1" smtClean="0">
                <a:solidFill>
                  <a:srgbClr val="002060"/>
                </a:solidFill>
                <a:latin typeface="Arial" panose="020B0604020202020204" pitchFamily="34" charset="0"/>
                <a:cs typeface="Arial" panose="020B0604020202020204" pitchFamily="34" charset="0"/>
              </a:rPr>
              <a:t>Es</a:t>
            </a:r>
            <a:r>
              <a:rPr lang="en-GB" sz="3200" b="1" i="0" dirty="0" smtClean="0">
                <a:solidFill>
                  <a:srgbClr val="002060"/>
                </a:solidFill>
                <a:latin typeface="Arial" panose="020B0604020202020204" pitchFamily="34" charset="0"/>
                <a:cs typeface="Arial" panose="020B0604020202020204" pitchFamily="34" charset="0"/>
              </a:rPr>
              <a:t>”</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457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6016" y="1306233"/>
            <a:ext cx="1332608" cy="338554"/>
          </a:xfrm>
          <a:prstGeom prst="rect">
            <a:avLst/>
          </a:prstGeom>
          <a:solidFill>
            <a:schemeClr val="bg1"/>
          </a:solidFill>
        </p:spPr>
        <p:txBody>
          <a:bodyPr wrap="square" rtlCol="0">
            <a:spAutoFit/>
          </a:bodyPr>
          <a:lstStyle/>
          <a:p>
            <a:r>
              <a:rPr lang="en-GB" sz="1600" b="1" i="0" dirty="0" smtClean="0">
                <a:latin typeface="Arial" panose="020B0604020202020204" pitchFamily="34" charset="0"/>
                <a:cs typeface="Arial" panose="020B0604020202020204" pitchFamily="34" charset="0"/>
              </a:rPr>
              <a:t>Expediency</a:t>
            </a:r>
            <a:endParaRPr lang="en-GB" sz="1600" b="1" i="0" dirty="0">
              <a:latin typeface="Arial" panose="020B0604020202020204" pitchFamily="34" charset="0"/>
              <a:cs typeface="Arial" panose="020B0604020202020204" pitchFamily="34" charset="0"/>
            </a:endParaRPr>
          </a:p>
        </p:txBody>
      </p:sp>
      <p:sp>
        <p:nvSpPr>
          <p:cNvPr id="3" name="Rectangle 2"/>
          <p:cNvSpPr/>
          <p:nvPr/>
        </p:nvSpPr>
        <p:spPr>
          <a:xfrm>
            <a:off x="1893632" y="1165166"/>
            <a:ext cx="5450305" cy="461665"/>
          </a:xfrm>
          <a:prstGeom prst="rect">
            <a:avLst/>
          </a:prstGeom>
        </p:spPr>
        <p:txBody>
          <a:bodyPr wrap="square">
            <a:spAutoFit/>
          </a:bodyPr>
          <a:lstStyle/>
          <a:p>
            <a:r>
              <a:rPr lang="en-GB" b="1" i="0" dirty="0">
                <a:solidFill>
                  <a:srgbClr val="002060"/>
                </a:solidFill>
                <a:latin typeface="Arial" panose="020B0604020202020204" pitchFamily="34" charset="0"/>
                <a:ea typeface="Calibri" panose="020F0502020204030204" pitchFamily="34" charset="0"/>
                <a:cs typeface="Arial" panose="020B0604020202020204" pitchFamily="34" charset="0"/>
              </a:rPr>
              <a:t>What is possible and realistic?</a:t>
            </a:r>
            <a:r>
              <a:rPr lang="en-GB" i="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en-GB" dirty="0"/>
          </a:p>
        </p:txBody>
      </p:sp>
      <p:sp>
        <p:nvSpPr>
          <p:cNvPr id="8" name="Oval 7"/>
          <p:cNvSpPr/>
          <p:nvPr/>
        </p:nvSpPr>
        <p:spPr>
          <a:xfrm>
            <a:off x="406828" y="889363"/>
            <a:ext cx="1150984" cy="1163465"/>
          </a:xfrm>
          <a:prstGeom prst="ellipse">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1703403" y="2001354"/>
            <a:ext cx="7264749" cy="3170099"/>
          </a:xfrm>
          <a:prstGeom prst="rect">
            <a:avLst/>
          </a:prstGeom>
        </p:spPr>
        <p:txBody>
          <a:bodyPr wrap="square">
            <a:spAutoFit/>
          </a:bodyPr>
          <a:lstStyle/>
          <a:p>
            <a:pPr algn="l">
              <a:buClr>
                <a:schemeClr val="hlink"/>
              </a:buClr>
              <a:buSzPct val="70000"/>
            </a:pPr>
            <a:r>
              <a:rPr lang="en-GB" sz="2000" i="0" dirty="0" smtClean="0">
                <a:solidFill>
                  <a:srgbClr val="002060"/>
                </a:solidFill>
                <a:latin typeface="Arial" panose="020B0604020202020204" pitchFamily="34" charset="0"/>
                <a:cs typeface="Arial" panose="020B0604020202020204" pitchFamily="34" charset="0"/>
              </a:rPr>
              <a:t>Ethical research is a public good</a:t>
            </a:r>
            <a:r>
              <a:rPr lang="en-GB" sz="2000" i="0" dirty="0" smtClean="0">
                <a:solidFill>
                  <a:srgbClr val="002060"/>
                </a:solidFill>
                <a:latin typeface="Arial" panose="020B0604020202020204" pitchFamily="34" charset="0"/>
                <a:cs typeface="Arial" panose="020B0604020202020204" pitchFamily="34" charset="0"/>
              </a:rPr>
              <a:t>. Evidence based care has revolutionised and improved our lives. </a:t>
            </a:r>
            <a:endParaRPr lang="en-GB" sz="2000" i="0" dirty="0" smtClean="0">
              <a:solidFill>
                <a:srgbClr val="002060"/>
              </a:solidFill>
              <a:latin typeface="Arial" panose="020B0604020202020204" pitchFamily="34" charset="0"/>
              <a:cs typeface="Arial" panose="020B0604020202020204" pitchFamily="34" charset="0"/>
            </a:endParaRPr>
          </a:p>
          <a:p>
            <a:pPr algn="l">
              <a:buClr>
                <a:schemeClr val="hlink"/>
              </a:buClr>
              <a:buSzPct val="70000"/>
            </a:pPr>
            <a:endParaRPr lang="en-GB" sz="2000" i="0" dirty="0">
              <a:solidFill>
                <a:srgbClr val="002060"/>
              </a:solidFill>
              <a:latin typeface="Arial" panose="020B0604020202020204" pitchFamily="34" charset="0"/>
              <a:cs typeface="Arial" panose="020B0604020202020204" pitchFamily="34" charset="0"/>
            </a:endParaRPr>
          </a:p>
          <a:p>
            <a:pPr algn="l">
              <a:buClr>
                <a:schemeClr val="hlink"/>
              </a:buClr>
              <a:buSzPct val="70000"/>
            </a:pPr>
            <a:r>
              <a:rPr lang="en-GB" sz="2000" i="0" dirty="0" smtClean="0">
                <a:solidFill>
                  <a:srgbClr val="002060"/>
                </a:solidFill>
                <a:latin typeface="Arial" panose="020B0604020202020204" pitchFamily="34" charset="0"/>
                <a:cs typeface="Arial" panose="020B0604020202020204" pitchFamily="34" charset="0"/>
              </a:rPr>
              <a:t>So review</a:t>
            </a:r>
            <a:r>
              <a:rPr lang="en-GB" sz="2000" i="0" dirty="0" smtClean="0">
                <a:solidFill>
                  <a:srgbClr val="002060"/>
                </a:solidFill>
                <a:latin typeface="Arial" panose="020B0604020202020204" pitchFamily="34" charset="0"/>
                <a:cs typeface="Arial" panose="020B0604020202020204" pitchFamily="34" charset="0"/>
              </a:rPr>
              <a:t> </a:t>
            </a:r>
            <a:r>
              <a:rPr lang="en-GB" sz="2000" i="0" dirty="0" smtClean="0">
                <a:solidFill>
                  <a:srgbClr val="002060"/>
                </a:solidFill>
                <a:latin typeface="Arial" panose="020B0604020202020204" pitchFamily="34" charset="0"/>
                <a:cs typeface="Arial" panose="020B0604020202020204" pitchFamily="34" charset="0"/>
              </a:rPr>
              <a:t>needs to be pragmatic </a:t>
            </a:r>
            <a:r>
              <a:rPr lang="en-GB" sz="2000" i="0" dirty="0" smtClean="0">
                <a:solidFill>
                  <a:srgbClr val="002060"/>
                </a:solidFill>
                <a:latin typeface="Arial" panose="020B0604020202020204" pitchFamily="34" charset="0"/>
                <a:cs typeface="Arial" panose="020B0604020202020204" pitchFamily="34" charset="0"/>
              </a:rPr>
              <a:t>and importantly proportionate but </a:t>
            </a:r>
            <a:r>
              <a:rPr lang="en-GB" sz="2000" i="0" dirty="0" smtClean="0">
                <a:solidFill>
                  <a:srgbClr val="002060"/>
                </a:solidFill>
                <a:latin typeface="Arial" panose="020B0604020202020204" pitchFamily="34" charset="0"/>
                <a:cs typeface="Arial" panose="020B0604020202020204" pitchFamily="34" charset="0"/>
              </a:rPr>
              <a:t>this </a:t>
            </a:r>
            <a:r>
              <a:rPr lang="en-GB" sz="2000" i="0" dirty="0" smtClean="0">
                <a:solidFill>
                  <a:srgbClr val="002060"/>
                </a:solidFill>
                <a:latin typeface="Arial" panose="020B0604020202020204" pitchFamily="34" charset="0"/>
                <a:cs typeface="Arial" panose="020B0604020202020204" pitchFamily="34" charset="0"/>
              </a:rPr>
              <a:t>call </a:t>
            </a:r>
            <a:r>
              <a:rPr lang="en-GB" sz="2000" i="0" dirty="0" smtClean="0">
                <a:solidFill>
                  <a:srgbClr val="002060"/>
                </a:solidFill>
                <a:latin typeface="Arial" panose="020B0604020202020204" pitchFamily="34" charset="0"/>
                <a:cs typeface="Arial" panose="020B0604020202020204" pitchFamily="34" charset="0"/>
              </a:rPr>
              <a:t>for </a:t>
            </a:r>
            <a:r>
              <a:rPr lang="en-GB" sz="2000" i="0" dirty="0" smtClean="0">
                <a:solidFill>
                  <a:srgbClr val="002060"/>
                </a:solidFill>
                <a:latin typeface="Arial" panose="020B0604020202020204" pitchFamily="34" charset="0"/>
                <a:cs typeface="Arial" panose="020B0604020202020204" pitchFamily="34" charset="0"/>
              </a:rPr>
              <a:t>“expediency</a:t>
            </a:r>
            <a:r>
              <a:rPr lang="en-GB" sz="2000" i="0" dirty="0" smtClean="0">
                <a:solidFill>
                  <a:srgbClr val="002060"/>
                </a:solidFill>
                <a:latin typeface="Arial" panose="020B0604020202020204" pitchFamily="34" charset="0"/>
                <a:cs typeface="Arial" panose="020B0604020202020204" pitchFamily="34" charset="0"/>
              </a:rPr>
              <a:t>” can’t be a </a:t>
            </a:r>
            <a:r>
              <a:rPr lang="en-GB" sz="2000" i="0" dirty="0">
                <a:solidFill>
                  <a:srgbClr val="002060"/>
                </a:solidFill>
                <a:latin typeface="Arial" panose="020B0604020202020204" pitchFamily="34" charset="0"/>
                <a:cs typeface="Arial" panose="020B0604020202020204" pitchFamily="34" charset="0"/>
              </a:rPr>
              <a:t>licence for unethical </a:t>
            </a:r>
            <a:r>
              <a:rPr lang="en-GB" sz="2000" i="0" dirty="0" smtClean="0">
                <a:solidFill>
                  <a:srgbClr val="002060"/>
                </a:solidFill>
                <a:latin typeface="Arial" panose="020B0604020202020204" pitchFamily="34" charset="0"/>
                <a:cs typeface="Arial" panose="020B0604020202020204" pitchFamily="34" charset="0"/>
              </a:rPr>
              <a:t>research. </a:t>
            </a:r>
            <a:r>
              <a:rPr lang="en-GB" sz="2000" i="0" dirty="0" smtClean="0">
                <a:solidFill>
                  <a:srgbClr val="002060"/>
                </a:solidFill>
                <a:latin typeface="Arial" panose="020B0604020202020204" pitchFamily="34" charset="0"/>
                <a:cs typeface="Arial" panose="020B0604020202020204" pitchFamily="34" charset="0"/>
              </a:rPr>
              <a:t>We </a:t>
            </a:r>
            <a:r>
              <a:rPr lang="en-GB" sz="2000" i="0" dirty="0" smtClean="0">
                <a:solidFill>
                  <a:srgbClr val="002060"/>
                </a:solidFill>
                <a:latin typeface="Arial" panose="020B0604020202020204" pitchFamily="34" charset="0"/>
                <a:cs typeface="Arial" panose="020B0604020202020204" pitchFamily="34" charset="0"/>
              </a:rPr>
              <a:t>need to be expedient but challenge this if it conflicts with other considerations. </a:t>
            </a:r>
            <a:endParaRPr lang="en-GB" sz="2000" i="0" dirty="0">
              <a:solidFill>
                <a:srgbClr val="002060"/>
              </a:solidFill>
              <a:latin typeface="Arial" panose="020B0604020202020204" pitchFamily="34" charset="0"/>
              <a:cs typeface="Arial" panose="020B0604020202020204" pitchFamily="34" charset="0"/>
            </a:endParaRPr>
          </a:p>
          <a:p>
            <a:pPr algn="l">
              <a:buClr>
                <a:schemeClr val="hlink"/>
              </a:buClr>
              <a:buSzPct val="70000"/>
            </a:pPr>
            <a:endParaRPr lang="en-GB" sz="2000" i="0" dirty="0" smtClean="0">
              <a:solidFill>
                <a:srgbClr val="002060"/>
              </a:solidFill>
              <a:latin typeface="Arial" panose="020B0604020202020204" pitchFamily="34" charset="0"/>
              <a:cs typeface="Arial" panose="020B0604020202020204" pitchFamily="34" charset="0"/>
            </a:endParaRPr>
          </a:p>
          <a:p>
            <a:pPr>
              <a:buClr>
                <a:schemeClr val="hlink"/>
              </a:buClr>
              <a:buSzPct val="70000"/>
            </a:pPr>
            <a:r>
              <a:rPr lang="en-GB" sz="2000" i="0" dirty="0" smtClean="0">
                <a:solidFill>
                  <a:srgbClr val="002060"/>
                </a:solidFill>
                <a:latin typeface="Arial" panose="020B0604020202020204" pitchFamily="34" charset="0"/>
                <a:cs typeface="Arial" panose="020B0604020202020204" pitchFamily="34" charset="0"/>
              </a:rPr>
              <a:t>This is reflected in guidance.</a:t>
            </a:r>
          </a:p>
          <a:p>
            <a:pPr algn="l" eaLnBrk="1" hangingPunct="1">
              <a:buClr>
                <a:schemeClr val="hlink"/>
              </a:buClr>
              <a:buSzPct val="70000"/>
              <a:buFontTx/>
              <a:buNone/>
            </a:pPr>
            <a:endParaRPr lang="en-GB" sz="2000" i="0" dirty="0" smtClean="0">
              <a:solidFill>
                <a:srgbClr val="002060"/>
              </a:solidFill>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a:solidFill>
                  <a:srgbClr val="002060"/>
                </a:solidFill>
                <a:latin typeface="Arial" panose="020B0604020202020204" pitchFamily="34" charset="0"/>
                <a:cs typeface="Arial" panose="020B0604020202020204" pitchFamily="34" charset="0"/>
              </a:rPr>
              <a:t>E</a:t>
            </a:r>
            <a:r>
              <a:rPr lang="en-GB" sz="3200" b="1" i="0" dirty="0" smtClean="0">
                <a:solidFill>
                  <a:srgbClr val="002060"/>
                </a:solidFill>
                <a:latin typeface="Arial" panose="020B0604020202020204" pitchFamily="34" charset="0"/>
                <a:cs typeface="Arial" panose="020B0604020202020204" pitchFamily="34" charset="0"/>
              </a:rPr>
              <a:t>ight “</a:t>
            </a:r>
            <a:r>
              <a:rPr lang="en-GB" sz="3200" b="1" i="0" dirty="0" err="1" smtClean="0">
                <a:solidFill>
                  <a:srgbClr val="002060"/>
                </a:solidFill>
                <a:latin typeface="Arial" panose="020B0604020202020204" pitchFamily="34" charset="0"/>
                <a:cs typeface="Arial" panose="020B0604020202020204" pitchFamily="34" charset="0"/>
              </a:rPr>
              <a:t>Es</a:t>
            </a:r>
            <a:r>
              <a:rPr lang="en-GB" sz="3200" b="1" i="0" dirty="0" smtClean="0">
                <a:solidFill>
                  <a:srgbClr val="002060"/>
                </a:solidFill>
                <a:latin typeface="Arial" panose="020B0604020202020204" pitchFamily="34" charset="0"/>
                <a:cs typeface="Arial" panose="020B0604020202020204" pitchFamily="34" charset="0"/>
              </a:rPr>
              <a:t>”</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468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6016" y="1306233"/>
            <a:ext cx="1332608" cy="338554"/>
          </a:xfrm>
          <a:prstGeom prst="rect">
            <a:avLst/>
          </a:prstGeom>
          <a:solidFill>
            <a:schemeClr val="bg1"/>
          </a:solidFill>
        </p:spPr>
        <p:txBody>
          <a:bodyPr wrap="square" rtlCol="0">
            <a:spAutoFit/>
          </a:bodyPr>
          <a:lstStyle/>
          <a:p>
            <a:r>
              <a:rPr lang="en-GB" sz="1600" b="1" i="0" dirty="0" smtClean="0">
                <a:latin typeface="Arial" panose="020B0604020202020204" pitchFamily="34" charset="0"/>
                <a:cs typeface="Arial" panose="020B0604020202020204" pitchFamily="34" charset="0"/>
              </a:rPr>
              <a:t>The “</a:t>
            </a:r>
            <a:r>
              <a:rPr lang="en-GB" sz="1600" b="1" i="0" dirty="0" err="1" smtClean="0">
                <a:latin typeface="Arial" panose="020B0604020202020204" pitchFamily="34" charset="0"/>
                <a:cs typeface="Arial" panose="020B0604020202020204" pitchFamily="34" charset="0"/>
              </a:rPr>
              <a:t>Es</a:t>
            </a:r>
            <a:r>
              <a:rPr lang="en-GB" sz="1600" b="1" i="0" dirty="0" smtClean="0">
                <a:latin typeface="Arial" panose="020B0604020202020204" pitchFamily="34" charset="0"/>
                <a:cs typeface="Arial" panose="020B0604020202020204" pitchFamily="34" charset="0"/>
              </a:rPr>
              <a:t>”</a:t>
            </a:r>
            <a:endParaRPr lang="en-GB" sz="1600" b="1" i="0" dirty="0">
              <a:latin typeface="Arial" panose="020B0604020202020204" pitchFamily="34" charset="0"/>
              <a:cs typeface="Arial" panose="020B0604020202020204" pitchFamily="34" charset="0"/>
            </a:endParaRPr>
          </a:p>
        </p:txBody>
      </p:sp>
      <p:sp>
        <p:nvSpPr>
          <p:cNvPr id="143362" name="Rectangle 3"/>
          <p:cNvSpPr txBox="1">
            <a:spLocks noChangeArrowheads="1"/>
          </p:cNvSpPr>
          <p:nvPr/>
        </p:nvSpPr>
        <p:spPr bwMode="auto">
          <a:xfrm>
            <a:off x="1696278" y="2032413"/>
            <a:ext cx="7188078" cy="432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l" eaLnBrk="1" hangingPunct="1">
              <a:spcBef>
                <a:spcPts val="1200"/>
              </a:spcBef>
              <a:buClr>
                <a:schemeClr val="hlink"/>
              </a:buClr>
              <a:buSzPct val="70000"/>
              <a:buFontTx/>
              <a:buNone/>
            </a:pPr>
            <a:r>
              <a:rPr lang="en-GB" sz="2000" b="1" i="0" dirty="0" smtClean="0">
                <a:solidFill>
                  <a:srgbClr val="002060"/>
                </a:solidFill>
                <a:latin typeface="Arial" panose="020B0604020202020204" pitchFamily="34" charset="0"/>
                <a:cs typeface="Arial" panose="020B0604020202020204" pitchFamily="34" charset="0"/>
              </a:rPr>
              <a:t>EGO and EMOTION </a:t>
            </a:r>
            <a:r>
              <a:rPr lang="en-GB" sz="2000" i="0" dirty="0" smtClean="0">
                <a:solidFill>
                  <a:srgbClr val="002060"/>
                </a:solidFill>
                <a:latin typeface="Arial" panose="020B0604020202020204" pitchFamily="34" charset="0"/>
                <a:cs typeface="Arial" panose="020B0604020202020204" pitchFamily="34" charset="0"/>
              </a:rPr>
              <a:t>are individual views. To seek consensus, they need to be </a:t>
            </a:r>
            <a:r>
              <a:rPr lang="en-GB" sz="2000" i="0" dirty="0" smtClean="0">
                <a:solidFill>
                  <a:srgbClr val="002060"/>
                </a:solidFill>
                <a:latin typeface="Arial" panose="020B0604020202020204" pitchFamily="34" charset="0"/>
                <a:cs typeface="Arial" panose="020B0604020202020204" pitchFamily="34" charset="0"/>
              </a:rPr>
              <a:t>explored.</a:t>
            </a:r>
            <a:endParaRPr lang="en-GB" sz="2000" i="0" dirty="0" smtClean="0">
              <a:solidFill>
                <a:srgbClr val="002060"/>
              </a:solidFill>
              <a:latin typeface="Arial" panose="020B0604020202020204" pitchFamily="34" charset="0"/>
              <a:cs typeface="Arial" panose="020B0604020202020204" pitchFamily="34" charset="0"/>
            </a:endParaRPr>
          </a:p>
          <a:p>
            <a:pPr algn="l" eaLnBrk="1" hangingPunct="1">
              <a:spcBef>
                <a:spcPts val="1200"/>
              </a:spcBef>
              <a:buClr>
                <a:schemeClr val="hlink"/>
              </a:buClr>
              <a:buSzPct val="70000"/>
              <a:buFontTx/>
              <a:buNone/>
            </a:pPr>
            <a:r>
              <a:rPr lang="en-GB" sz="2000" b="1" i="0" dirty="0" smtClean="0">
                <a:solidFill>
                  <a:srgbClr val="002060"/>
                </a:solidFill>
                <a:latin typeface="Arial" panose="020B0604020202020204" pitchFamily="34" charset="0"/>
                <a:cs typeface="Arial" panose="020B0604020202020204" pitchFamily="34" charset="0"/>
              </a:rPr>
              <a:t>EMPATHY </a:t>
            </a:r>
            <a:r>
              <a:rPr lang="en-GB" sz="2000" i="0" dirty="0" smtClean="0">
                <a:solidFill>
                  <a:srgbClr val="002060"/>
                </a:solidFill>
                <a:latin typeface="Arial" panose="020B0604020202020204" pitchFamily="34" charset="0"/>
                <a:cs typeface="Arial" panose="020B0604020202020204" pitchFamily="34" charset="0"/>
              </a:rPr>
              <a:t>should be validated by consultation.  </a:t>
            </a:r>
          </a:p>
          <a:p>
            <a:pPr algn="l" eaLnBrk="1" hangingPunct="1">
              <a:spcBef>
                <a:spcPts val="1200"/>
              </a:spcBef>
              <a:buClr>
                <a:schemeClr val="hlink"/>
              </a:buClr>
              <a:buSzPct val="70000"/>
              <a:buFontTx/>
              <a:buNone/>
            </a:pPr>
            <a:r>
              <a:rPr lang="en-GB" sz="2000" b="1" i="0" dirty="0" smtClean="0">
                <a:solidFill>
                  <a:srgbClr val="002060"/>
                </a:solidFill>
                <a:latin typeface="Arial" panose="020B0604020202020204" pitchFamily="34" charset="0"/>
                <a:cs typeface="Arial" panose="020B0604020202020204" pitchFamily="34" charset="0"/>
              </a:rPr>
              <a:t>EXPERTISE </a:t>
            </a:r>
            <a:r>
              <a:rPr lang="en-GB" sz="2000" i="0" dirty="0" smtClean="0">
                <a:solidFill>
                  <a:srgbClr val="002060"/>
                </a:solidFill>
                <a:latin typeface="Arial" panose="020B0604020202020204" pitchFamily="34" charset="0"/>
                <a:cs typeface="Arial" panose="020B0604020202020204" pitchFamily="34" charset="0"/>
              </a:rPr>
              <a:t>precedent </a:t>
            </a:r>
            <a:r>
              <a:rPr lang="en-GB" sz="2000" i="0" dirty="0" smtClean="0">
                <a:solidFill>
                  <a:srgbClr val="002060"/>
                </a:solidFill>
                <a:latin typeface="Arial" panose="020B0604020202020204" pitchFamily="34" charset="0"/>
                <a:cs typeface="Arial" panose="020B0604020202020204" pitchFamily="34" charset="0"/>
              </a:rPr>
              <a:t>needs </a:t>
            </a:r>
            <a:r>
              <a:rPr lang="en-GB" sz="2000" i="0" dirty="0" smtClean="0">
                <a:solidFill>
                  <a:srgbClr val="002060"/>
                </a:solidFill>
                <a:latin typeface="Arial" panose="020B0604020202020204" pitchFamily="34" charset="0"/>
                <a:cs typeface="Arial" panose="020B0604020202020204" pitchFamily="34" charset="0"/>
              </a:rPr>
              <a:t>to be considered and </a:t>
            </a:r>
            <a:r>
              <a:rPr lang="en-GB" sz="2000" i="0" dirty="0" smtClean="0">
                <a:solidFill>
                  <a:srgbClr val="002060"/>
                </a:solidFill>
                <a:latin typeface="Arial" panose="020B0604020202020204" pitchFamily="34" charset="0"/>
                <a:cs typeface="Arial" panose="020B0604020202020204" pitchFamily="34" charset="0"/>
              </a:rPr>
              <a:t>justified</a:t>
            </a:r>
            <a:r>
              <a:rPr lang="en-GB" sz="2000" i="0" dirty="0" smtClean="0">
                <a:solidFill>
                  <a:srgbClr val="002060"/>
                </a:solidFill>
                <a:latin typeface="Arial" panose="020B0604020202020204" pitchFamily="34" charset="0"/>
                <a:cs typeface="Arial" panose="020B0604020202020204" pitchFamily="34" charset="0"/>
              </a:rPr>
              <a:t>.</a:t>
            </a:r>
          </a:p>
          <a:p>
            <a:pPr algn="l" eaLnBrk="1" hangingPunct="1">
              <a:spcBef>
                <a:spcPts val="1200"/>
              </a:spcBef>
              <a:buClr>
                <a:schemeClr val="hlink"/>
              </a:buClr>
              <a:buSzPct val="70000"/>
              <a:buFontTx/>
              <a:buNone/>
            </a:pPr>
            <a:r>
              <a:rPr lang="en-GB" sz="2000" b="1" i="0" dirty="0" smtClean="0">
                <a:solidFill>
                  <a:srgbClr val="002060"/>
                </a:solidFill>
                <a:latin typeface="Arial" panose="020B0604020202020204" pitchFamily="34" charset="0"/>
                <a:cs typeface="Arial" panose="020B0604020202020204" pitchFamily="34" charset="0"/>
              </a:rPr>
              <a:t>EXPERIENCE </a:t>
            </a:r>
            <a:r>
              <a:rPr lang="en-GB" sz="2000" i="0" dirty="0" smtClean="0">
                <a:solidFill>
                  <a:srgbClr val="002060"/>
                </a:solidFill>
                <a:latin typeface="Arial" panose="020B0604020202020204" pitchFamily="34" charset="0"/>
                <a:cs typeface="Arial" panose="020B0604020202020204" pitchFamily="34" charset="0"/>
              </a:rPr>
              <a:t>needs </a:t>
            </a:r>
            <a:r>
              <a:rPr lang="en-GB" sz="2000" i="0" dirty="0" smtClean="0">
                <a:solidFill>
                  <a:srgbClr val="002060"/>
                </a:solidFill>
                <a:latin typeface="Arial" panose="020B0604020202020204" pitchFamily="34" charset="0"/>
                <a:cs typeface="Arial" panose="020B0604020202020204" pitchFamily="34" charset="0"/>
              </a:rPr>
              <a:t>occasional challenge. </a:t>
            </a:r>
          </a:p>
          <a:p>
            <a:pPr algn="l" eaLnBrk="1" hangingPunct="1">
              <a:spcBef>
                <a:spcPts val="1200"/>
              </a:spcBef>
              <a:buClr>
                <a:schemeClr val="hlink"/>
              </a:buClr>
              <a:buSzPct val="70000"/>
              <a:buFontTx/>
              <a:buNone/>
            </a:pPr>
            <a:r>
              <a:rPr lang="en-GB" sz="2000" b="1" i="0" dirty="0" smtClean="0">
                <a:solidFill>
                  <a:srgbClr val="002060"/>
                </a:solidFill>
                <a:latin typeface="Arial" panose="020B0604020202020204" pitchFamily="34" charset="0"/>
                <a:cs typeface="Arial" panose="020B0604020202020204" pitchFamily="34" charset="0"/>
              </a:rPr>
              <a:t>ETHICAL THEORY </a:t>
            </a:r>
            <a:r>
              <a:rPr lang="en-GB" sz="2000" i="0" dirty="0" smtClean="0">
                <a:solidFill>
                  <a:srgbClr val="002060"/>
                </a:solidFill>
                <a:latin typeface="Arial" panose="020B0604020202020204" pitchFamily="34" charset="0"/>
                <a:cs typeface="Arial" panose="020B0604020202020204" pitchFamily="34" charset="0"/>
              </a:rPr>
              <a:t>can not be a final arbiter. </a:t>
            </a:r>
            <a:r>
              <a:rPr lang="en-GB" sz="2000" i="0" dirty="0" smtClean="0">
                <a:solidFill>
                  <a:srgbClr val="002060"/>
                </a:solidFill>
                <a:latin typeface="Arial" panose="020B0604020202020204" pitchFamily="34" charset="0"/>
                <a:cs typeface="Arial" panose="020B0604020202020204" pitchFamily="34" charset="0"/>
              </a:rPr>
              <a:t>  </a:t>
            </a:r>
            <a:endParaRPr lang="en-GB" sz="2000" i="0" dirty="0" smtClean="0">
              <a:solidFill>
                <a:srgbClr val="002060"/>
              </a:solidFill>
              <a:latin typeface="Arial" panose="020B0604020202020204" pitchFamily="34" charset="0"/>
              <a:cs typeface="Arial" panose="020B0604020202020204" pitchFamily="34" charset="0"/>
            </a:endParaRPr>
          </a:p>
          <a:p>
            <a:pPr algn="l" eaLnBrk="1" hangingPunct="1">
              <a:spcBef>
                <a:spcPts val="1200"/>
              </a:spcBef>
              <a:buClr>
                <a:schemeClr val="hlink"/>
              </a:buClr>
              <a:buSzPct val="70000"/>
              <a:buFontTx/>
              <a:buNone/>
            </a:pPr>
            <a:r>
              <a:rPr lang="en-GB" sz="2000" b="1" i="0" dirty="0" smtClean="0">
                <a:solidFill>
                  <a:srgbClr val="002060"/>
                </a:solidFill>
                <a:latin typeface="Arial" panose="020B0604020202020204" pitchFamily="34" charset="0"/>
                <a:cs typeface="Arial" panose="020B0604020202020204" pitchFamily="34" charset="0"/>
              </a:rPr>
              <a:t>EVIDENCE </a:t>
            </a:r>
            <a:r>
              <a:rPr lang="en-GB" sz="2000" i="0" dirty="0" smtClean="0">
                <a:solidFill>
                  <a:srgbClr val="002060"/>
                </a:solidFill>
                <a:latin typeface="Arial" panose="020B0604020202020204" pitchFamily="34" charset="0"/>
                <a:cs typeface="Arial" panose="020B0604020202020204" pitchFamily="34" charset="0"/>
              </a:rPr>
              <a:t>only provides </a:t>
            </a:r>
            <a:r>
              <a:rPr lang="en-GB" sz="2000" i="0" dirty="0" smtClean="0">
                <a:solidFill>
                  <a:srgbClr val="002060"/>
                </a:solidFill>
                <a:latin typeface="Arial" panose="020B0604020202020204" pitchFamily="34" charset="0"/>
                <a:cs typeface="Arial" panose="020B0604020202020204" pitchFamily="34" charset="0"/>
              </a:rPr>
              <a:t>a “scale</a:t>
            </a:r>
            <a:r>
              <a:rPr lang="en-GB" sz="2000" i="0" dirty="0" smtClean="0">
                <a:solidFill>
                  <a:srgbClr val="002060"/>
                </a:solidFill>
                <a:latin typeface="Arial" panose="020B0604020202020204" pitchFamily="34" charset="0"/>
                <a:cs typeface="Arial" panose="020B0604020202020204" pitchFamily="34" charset="0"/>
              </a:rPr>
              <a:t>” </a:t>
            </a:r>
            <a:r>
              <a:rPr lang="en-GB" sz="2000" i="0" dirty="0" smtClean="0">
                <a:solidFill>
                  <a:srgbClr val="002060"/>
                </a:solidFill>
                <a:latin typeface="Arial" panose="020B0604020202020204" pitchFamily="34" charset="0"/>
                <a:cs typeface="Arial" panose="020B0604020202020204" pitchFamily="34" charset="0"/>
              </a:rPr>
              <a:t>and indicate </a:t>
            </a:r>
            <a:r>
              <a:rPr lang="en-GB" sz="2000" i="0" dirty="0" smtClean="0">
                <a:solidFill>
                  <a:srgbClr val="002060"/>
                </a:solidFill>
                <a:latin typeface="Arial" panose="020B0604020202020204" pitchFamily="34" charset="0"/>
                <a:cs typeface="Arial" panose="020B0604020202020204" pitchFamily="34" charset="0"/>
              </a:rPr>
              <a:t>social </a:t>
            </a:r>
            <a:r>
              <a:rPr lang="en-GB" sz="2000" i="0" dirty="0" smtClean="0">
                <a:solidFill>
                  <a:srgbClr val="002060"/>
                </a:solidFill>
                <a:latin typeface="Arial" panose="020B0604020202020204" pitchFamily="34" charset="0"/>
                <a:cs typeface="Arial" panose="020B0604020202020204" pitchFamily="34" charset="0"/>
              </a:rPr>
              <a:t>views. </a:t>
            </a:r>
          </a:p>
          <a:p>
            <a:pPr algn="l" eaLnBrk="1" hangingPunct="1">
              <a:spcBef>
                <a:spcPts val="1200"/>
              </a:spcBef>
              <a:buClr>
                <a:schemeClr val="hlink"/>
              </a:buClr>
              <a:buSzPct val="70000"/>
              <a:buFontTx/>
              <a:buNone/>
            </a:pPr>
            <a:r>
              <a:rPr lang="en-GB" sz="2000" b="1" i="0" dirty="0" smtClean="0">
                <a:solidFill>
                  <a:srgbClr val="002060"/>
                </a:solidFill>
                <a:latin typeface="Arial" panose="020B0604020202020204" pitchFamily="34" charset="0"/>
                <a:cs typeface="Arial" panose="020B0604020202020204" pitchFamily="34" charset="0"/>
              </a:rPr>
              <a:t>EXPEDIENCY </a:t>
            </a:r>
            <a:r>
              <a:rPr lang="en-GB" sz="2000" i="0" dirty="0" smtClean="0">
                <a:solidFill>
                  <a:srgbClr val="002060"/>
                </a:solidFill>
                <a:latin typeface="Arial" panose="020B0604020202020204" pitchFamily="34" charset="0"/>
                <a:cs typeface="Arial" panose="020B0604020202020204" pitchFamily="34" charset="0"/>
              </a:rPr>
              <a:t>Pragmatism doesn’t justify the unethical. </a:t>
            </a:r>
          </a:p>
          <a:p>
            <a:pPr algn="l" eaLnBrk="1" hangingPunct="1">
              <a:buClr>
                <a:schemeClr val="hlink"/>
              </a:buClr>
              <a:buSzPct val="70000"/>
              <a:buFontTx/>
              <a:buNone/>
            </a:pPr>
            <a:endParaRPr lang="en-GB" sz="1800" b="1" i="0" dirty="0" smtClean="0">
              <a:solidFill>
                <a:srgbClr val="002060"/>
              </a:solidFill>
              <a:latin typeface="Arial" panose="020B0604020202020204" pitchFamily="34" charset="0"/>
              <a:cs typeface="Arial" panose="020B0604020202020204" pitchFamily="34" charset="0"/>
            </a:endParaRPr>
          </a:p>
          <a:p>
            <a:pPr eaLnBrk="1" hangingPunct="1">
              <a:buClr>
                <a:schemeClr val="hlink"/>
              </a:buClr>
              <a:buSzPct val="70000"/>
              <a:buFontTx/>
              <a:buNone/>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buClr>
                <a:schemeClr val="hlink"/>
              </a:buClr>
              <a:buSzPct val="70000"/>
              <a:buFontTx/>
              <a:buNone/>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buClr>
                <a:schemeClr val="hlink"/>
              </a:buClr>
              <a:buSzPct val="70000"/>
              <a:buFontTx/>
              <a:buNone/>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i="1" dirty="0" smtClean="0">
              <a:solidFill>
                <a:srgbClr val="002060"/>
              </a:solidFill>
              <a:latin typeface="Garamond" panose="02020404030301010803" pitchFamily="18"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1576134" y="1165166"/>
            <a:ext cx="6021456" cy="461665"/>
          </a:xfrm>
          <a:prstGeom prst="rect">
            <a:avLst/>
          </a:prstGeom>
        </p:spPr>
        <p:txBody>
          <a:bodyPr wrap="square">
            <a:spAutoFit/>
          </a:bodyPr>
          <a:lstStyle/>
          <a:p>
            <a:r>
              <a:rPr lang="en-GB" b="1" i="0" dirty="0" smtClean="0">
                <a:solidFill>
                  <a:srgbClr val="002060"/>
                </a:solidFill>
                <a:latin typeface="Arial" panose="020B0604020202020204" pitchFamily="34" charset="0"/>
                <a:ea typeface="Calibri" panose="020F0502020204030204" pitchFamily="34" charset="0"/>
                <a:cs typeface="Arial" panose="020B0604020202020204" pitchFamily="34" charset="0"/>
              </a:rPr>
              <a:t>Fitting the “</a:t>
            </a:r>
            <a:r>
              <a:rPr lang="en-GB" b="1" i="0"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Es</a:t>
            </a:r>
            <a:r>
              <a:rPr lang="en-GB" b="1" i="0" dirty="0" smtClean="0">
                <a:solidFill>
                  <a:srgbClr val="002060"/>
                </a:solidFill>
                <a:latin typeface="Arial" panose="020B0604020202020204" pitchFamily="34" charset="0"/>
                <a:ea typeface="Calibri" panose="020F0502020204030204" pitchFamily="34" charset="0"/>
                <a:cs typeface="Arial" panose="020B0604020202020204" pitchFamily="34" charset="0"/>
              </a:rPr>
              <a:t>” together </a:t>
            </a:r>
            <a:endParaRPr lang="en-GB" dirty="0"/>
          </a:p>
        </p:txBody>
      </p:sp>
      <p:sp>
        <p:nvSpPr>
          <p:cNvPr id="6"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a:solidFill>
                  <a:srgbClr val="002060"/>
                </a:solidFill>
                <a:latin typeface="Arial" panose="020B0604020202020204" pitchFamily="34" charset="0"/>
                <a:cs typeface="Arial" panose="020B0604020202020204" pitchFamily="34" charset="0"/>
              </a:rPr>
              <a:t>E</a:t>
            </a:r>
            <a:r>
              <a:rPr lang="en-GB" sz="3200" b="1" i="0" dirty="0" smtClean="0">
                <a:solidFill>
                  <a:srgbClr val="002060"/>
                </a:solidFill>
                <a:latin typeface="Arial" panose="020B0604020202020204" pitchFamily="34" charset="0"/>
                <a:cs typeface="Arial" panose="020B0604020202020204" pitchFamily="34" charset="0"/>
              </a:rPr>
              <a:t>ight “</a:t>
            </a:r>
            <a:r>
              <a:rPr lang="en-GB" sz="3200" b="1" i="0" dirty="0" err="1" smtClean="0">
                <a:solidFill>
                  <a:srgbClr val="002060"/>
                </a:solidFill>
                <a:latin typeface="Arial" panose="020B0604020202020204" pitchFamily="34" charset="0"/>
                <a:cs typeface="Arial" panose="020B0604020202020204" pitchFamily="34" charset="0"/>
              </a:rPr>
              <a:t>Es</a:t>
            </a:r>
            <a:r>
              <a:rPr lang="en-GB" sz="3200" b="1" i="0" dirty="0" smtClean="0">
                <a:solidFill>
                  <a:srgbClr val="002060"/>
                </a:solidFill>
                <a:latin typeface="Arial" panose="020B0604020202020204" pitchFamily="34" charset="0"/>
                <a:cs typeface="Arial" panose="020B0604020202020204" pitchFamily="34" charset="0"/>
              </a:rPr>
              <a:t>”</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r>
              <a:rPr lang="en-GB" sz="1400" dirty="0" smtClean="0">
                <a:solidFill>
                  <a:srgbClr val="002060"/>
                </a:solidFill>
                <a:latin typeface="Arial" panose="020B0604020202020204" pitchFamily="34" charset="0"/>
                <a:cs typeface="Arial" panose="020B0604020202020204" pitchFamily="34" charset="0"/>
              </a:rPr>
              <a:t>.</a:t>
            </a:r>
            <a:endParaRPr lang="en-GB" sz="1400" i="1" dirty="0">
              <a:solidFill>
                <a:srgbClr val="002060"/>
              </a:solidFill>
              <a:latin typeface="Arial" panose="020B0604020202020204" pitchFamily="34" charset="0"/>
              <a:cs typeface="Arial" panose="020B0604020202020204" pitchFamily="34" charset="0"/>
            </a:endParaRPr>
          </a:p>
        </p:txBody>
      </p:sp>
      <p:sp>
        <p:nvSpPr>
          <p:cNvPr id="5" name="Oval 4"/>
          <p:cNvSpPr/>
          <p:nvPr/>
        </p:nvSpPr>
        <p:spPr>
          <a:xfrm>
            <a:off x="406828" y="889363"/>
            <a:ext cx="1150984" cy="1163465"/>
          </a:xfrm>
          <a:prstGeom prst="ellipse">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Slide Number Placeholder 7"/>
          <p:cNvSpPr>
            <a:spLocks noGrp="1"/>
          </p:cNvSpPr>
          <p:nvPr>
            <p:ph type="sldNum" sz="quarter" idx="11"/>
          </p:nvPr>
        </p:nvSpPr>
        <p:spPr/>
        <p:txBody>
          <a:bodyPr/>
          <a:lstStyle/>
          <a:p>
            <a:pPr>
              <a:defRPr/>
            </a:pPr>
            <a:fld id="{C4E11FF4-1896-4D2C-8E84-92C140924C95}" type="slidenum">
              <a:rPr lang="en-GB" smtClean="0"/>
              <a:pPr>
                <a:defRPr/>
              </a:pPr>
              <a:t>25</a:t>
            </a:fld>
            <a:endParaRPr lang="en-GB"/>
          </a:p>
        </p:txBody>
      </p:sp>
    </p:spTree>
    <p:extLst>
      <p:ext uri="{BB962C8B-B14F-4D97-AF65-F5344CB8AC3E}">
        <p14:creationId xmlns:p14="http://schemas.microsoft.com/office/powerpoint/2010/main" val="1254117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1242613" y="2398882"/>
            <a:ext cx="7636344" cy="3212906"/>
          </a:xfrm>
        </p:spPr>
        <p:txBody>
          <a:bodyPr rtlCol="0">
            <a:normAutofit/>
          </a:bodyPr>
          <a:lstStyle/>
          <a:p>
            <a:pPr marL="176213" indent="-176213" eaLnBrk="1" fontAlgn="auto" hangingPunct="1">
              <a:spcBef>
                <a:spcPts val="600"/>
              </a:spcBef>
              <a:spcAft>
                <a:spcPts val="0"/>
              </a:spcAft>
              <a:buFont typeface="Arial" pitchFamily="34" charset="0"/>
              <a:buChar char="•"/>
              <a:defRPr/>
            </a:pPr>
            <a:r>
              <a:rPr lang="en-GB" sz="2000" dirty="0" smtClean="0">
                <a:solidFill>
                  <a:srgbClr val="002060"/>
                </a:solidFill>
                <a:latin typeface="Arial" pitchFamily="34" charset="0"/>
                <a:cs typeface="Arial" pitchFamily="34" charset="0"/>
              </a:rPr>
              <a:t>Resolve uncertainties so we all have an accurate picture of the research.</a:t>
            </a:r>
            <a:endParaRPr lang="en-GB" sz="2000" b="1" dirty="0" smtClean="0">
              <a:solidFill>
                <a:srgbClr val="002060"/>
              </a:solidFill>
              <a:latin typeface="Arial" pitchFamily="34" charset="0"/>
              <a:cs typeface="Arial" pitchFamily="34" charset="0"/>
            </a:endParaRPr>
          </a:p>
          <a:p>
            <a:pPr marL="176213" indent="-176213" eaLnBrk="1" fontAlgn="auto" hangingPunct="1">
              <a:spcBef>
                <a:spcPts val="600"/>
              </a:spcBef>
              <a:spcAft>
                <a:spcPts val="0"/>
              </a:spcAft>
              <a:buFont typeface="Arial" pitchFamily="34" charset="0"/>
              <a:buChar char="•"/>
              <a:defRPr/>
            </a:pPr>
            <a:r>
              <a:rPr lang="en-GB" sz="2000" dirty="0">
                <a:solidFill>
                  <a:srgbClr val="002060"/>
                </a:solidFill>
                <a:latin typeface="Arial" pitchFamily="34" charset="0"/>
                <a:cs typeface="Arial" pitchFamily="34" charset="0"/>
              </a:rPr>
              <a:t>P</a:t>
            </a:r>
            <a:r>
              <a:rPr lang="en-GB" sz="2000" dirty="0" smtClean="0">
                <a:solidFill>
                  <a:srgbClr val="002060"/>
                </a:solidFill>
                <a:latin typeface="Arial" pitchFamily="34" charset="0"/>
                <a:cs typeface="Arial" pitchFamily="34" charset="0"/>
              </a:rPr>
              <a:t>ut forward our views concerns and suggestions. </a:t>
            </a:r>
            <a:endParaRPr lang="en-GB" sz="2000" b="1" dirty="0" smtClean="0">
              <a:solidFill>
                <a:srgbClr val="002060"/>
              </a:solidFill>
              <a:latin typeface="Arial" pitchFamily="34" charset="0"/>
              <a:cs typeface="Arial" pitchFamily="34" charset="0"/>
            </a:endParaRPr>
          </a:p>
          <a:p>
            <a:pPr marL="176213" indent="-176213" eaLnBrk="1" fontAlgn="auto" hangingPunct="1">
              <a:spcBef>
                <a:spcPts val="600"/>
              </a:spcBef>
              <a:spcAft>
                <a:spcPts val="0"/>
              </a:spcAft>
              <a:buFont typeface="Arial" pitchFamily="34" charset="0"/>
              <a:buChar char="•"/>
              <a:defRPr/>
            </a:pPr>
            <a:r>
              <a:rPr lang="en-GB" sz="2000" dirty="0">
                <a:solidFill>
                  <a:srgbClr val="002060"/>
                </a:solidFill>
                <a:latin typeface="Arial" pitchFamily="34" charset="0"/>
                <a:cs typeface="Arial" pitchFamily="34" charset="0"/>
              </a:rPr>
              <a:t>L</a:t>
            </a:r>
            <a:r>
              <a:rPr lang="en-GB" sz="2000" dirty="0" smtClean="0">
                <a:solidFill>
                  <a:srgbClr val="002060"/>
                </a:solidFill>
                <a:latin typeface="Arial" pitchFamily="34" charset="0"/>
                <a:cs typeface="Arial" pitchFamily="34" charset="0"/>
              </a:rPr>
              <a:t>isten to those of others.</a:t>
            </a:r>
          </a:p>
          <a:p>
            <a:pPr marL="176213" indent="-176213" eaLnBrk="1" fontAlgn="auto" hangingPunct="1">
              <a:spcBef>
                <a:spcPts val="600"/>
              </a:spcBef>
              <a:spcAft>
                <a:spcPts val="0"/>
              </a:spcAft>
              <a:buFont typeface="Arial" pitchFamily="34" charset="0"/>
              <a:buChar char="•"/>
              <a:defRPr/>
            </a:pPr>
            <a:r>
              <a:rPr lang="en-GB" sz="2000" dirty="0" smtClean="0">
                <a:solidFill>
                  <a:srgbClr val="002060"/>
                </a:solidFill>
                <a:latin typeface="Arial" pitchFamily="34" charset="0"/>
                <a:cs typeface="Arial" pitchFamily="34" charset="0"/>
              </a:rPr>
              <a:t>Reach </a:t>
            </a:r>
            <a:r>
              <a:rPr lang="en-GB" sz="2000" dirty="0">
                <a:solidFill>
                  <a:srgbClr val="002060"/>
                </a:solidFill>
                <a:latin typeface="Arial" pitchFamily="34" charset="0"/>
                <a:cs typeface="Arial" pitchFamily="34" charset="0"/>
              </a:rPr>
              <a:t>agreed judgments, decisions and </a:t>
            </a:r>
            <a:r>
              <a:rPr lang="en-GB" sz="2000" dirty="0" smtClean="0">
                <a:solidFill>
                  <a:srgbClr val="002060"/>
                </a:solidFill>
                <a:latin typeface="Arial" pitchFamily="34" charset="0"/>
                <a:cs typeface="Arial" pitchFamily="34" charset="0"/>
              </a:rPr>
              <a:t>remedies.</a:t>
            </a:r>
            <a:endParaRPr lang="en-GB" sz="2000" dirty="0">
              <a:solidFill>
                <a:srgbClr val="002060"/>
              </a:solidFill>
              <a:latin typeface="Arial" pitchFamily="34" charset="0"/>
              <a:cs typeface="Arial" pitchFamily="34" charset="0"/>
            </a:endParaRPr>
          </a:p>
          <a:p>
            <a:pPr marL="176213" indent="-176213" eaLnBrk="1" fontAlgn="auto" hangingPunct="1">
              <a:spcBef>
                <a:spcPts val="600"/>
              </a:spcBef>
              <a:spcAft>
                <a:spcPts val="0"/>
              </a:spcAft>
              <a:buFont typeface="Arial" pitchFamily="34" charset="0"/>
              <a:buChar char="•"/>
              <a:defRPr/>
            </a:pPr>
            <a:r>
              <a:rPr lang="en-GB" sz="2000" dirty="0" smtClean="0">
                <a:solidFill>
                  <a:srgbClr val="002060"/>
                </a:solidFill>
                <a:latin typeface="Arial" pitchFamily="34" charset="0"/>
                <a:cs typeface="Arial" pitchFamily="34" charset="0"/>
              </a:rPr>
              <a:t>Vest </a:t>
            </a:r>
            <a:r>
              <a:rPr lang="en-GB" sz="2000" dirty="0">
                <a:solidFill>
                  <a:srgbClr val="002060"/>
                </a:solidFill>
                <a:latin typeface="Arial" pitchFamily="34" charset="0"/>
                <a:cs typeface="Arial" pitchFamily="34" charset="0"/>
              </a:rPr>
              <a:t>authority in those who will follow up </a:t>
            </a:r>
            <a:r>
              <a:rPr lang="en-GB" sz="2000" dirty="0" smtClean="0">
                <a:solidFill>
                  <a:srgbClr val="002060"/>
                </a:solidFill>
                <a:latin typeface="Arial" pitchFamily="34" charset="0"/>
                <a:cs typeface="Arial" pitchFamily="34" charset="0"/>
              </a:rPr>
              <a:t>issues.</a:t>
            </a:r>
            <a:endParaRPr lang="en-GB" sz="2000" dirty="0">
              <a:solidFill>
                <a:srgbClr val="002060"/>
              </a:solidFill>
              <a:latin typeface="Arial" pitchFamily="34" charset="0"/>
              <a:cs typeface="Arial" pitchFamily="34" charset="0"/>
            </a:endParaRPr>
          </a:p>
          <a:p>
            <a:pPr marL="0" indent="0" eaLnBrk="1" fontAlgn="auto" hangingPunct="1">
              <a:spcBef>
                <a:spcPts val="600"/>
              </a:spcBef>
              <a:spcAft>
                <a:spcPts val="0"/>
              </a:spcAft>
              <a:buNone/>
              <a:defRPr/>
            </a:pPr>
            <a:endParaRPr lang="en-GB" sz="2000" b="1" dirty="0" smtClean="0">
              <a:solidFill>
                <a:srgbClr val="002060"/>
              </a:solidFill>
              <a:latin typeface="Arial" pitchFamily="34" charset="0"/>
              <a:cs typeface="Arial" pitchFamily="34" charset="0"/>
            </a:endParaRPr>
          </a:p>
          <a:p>
            <a:pPr marL="0" indent="0" eaLnBrk="1" fontAlgn="auto" hangingPunct="1">
              <a:spcBef>
                <a:spcPts val="600"/>
              </a:spcBef>
              <a:spcAft>
                <a:spcPts val="0"/>
              </a:spcAft>
              <a:buNone/>
              <a:defRPr/>
            </a:pPr>
            <a:r>
              <a:rPr lang="en-GB" sz="2000" b="1" dirty="0" smtClean="0">
                <a:solidFill>
                  <a:srgbClr val="002060"/>
                </a:solidFill>
                <a:latin typeface="Arial" pitchFamily="34" charset="0"/>
                <a:cs typeface="Arial" pitchFamily="34" charset="0"/>
              </a:rPr>
              <a:t>Skills needed are on the next slide.</a:t>
            </a:r>
          </a:p>
        </p:txBody>
      </p:sp>
      <p:sp>
        <p:nvSpPr>
          <p:cNvPr id="7" name="Rectangle 3"/>
          <p:cNvSpPr txBox="1">
            <a:spLocks noChangeArrowheads="1"/>
          </p:cNvSpPr>
          <p:nvPr/>
        </p:nvSpPr>
        <p:spPr bwMode="auto">
          <a:xfrm>
            <a:off x="265041" y="1241299"/>
            <a:ext cx="8586760" cy="46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l">
              <a:lnSpc>
                <a:spcPct val="80000"/>
              </a:lnSpc>
            </a:pPr>
            <a:r>
              <a:rPr lang="en-GB" b="1" i="0" dirty="0" smtClean="0">
                <a:solidFill>
                  <a:srgbClr val="002060"/>
                </a:solidFill>
                <a:latin typeface="Arial" panose="020B0604020202020204" pitchFamily="34" charset="0"/>
                <a:cs typeface="Arial" panose="020B0604020202020204" pitchFamily="34" charset="0"/>
              </a:rPr>
              <a:t>STEP 4: Working together </a:t>
            </a:r>
            <a:endParaRPr lang="en-GB" b="1" i="0" dirty="0">
              <a:solidFill>
                <a:srgbClr val="002060"/>
              </a:solidFill>
              <a:latin typeface="Arial" panose="020B0604020202020204" pitchFamily="34" charset="0"/>
              <a:cs typeface="Arial" panose="020B0604020202020204" pitchFamily="34" charset="0"/>
            </a:endParaRPr>
          </a:p>
          <a:p>
            <a:pPr algn="l">
              <a:lnSpc>
                <a:spcPct val="80000"/>
              </a:lnSpc>
            </a:pPr>
            <a:endParaRPr lang="en-GB" sz="2000" b="1" i="0" dirty="0" smtClean="0">
              <a:solidFill>
                <a:srgbClr val="002060"/>
              </a:solidFill>
              <a:latin typeface="Arial" panose="020B0604020202020204" pitchFamily="34" charset="0"/>
              <a:cs typeface="Arial" panose="020B0604020202020204" pitchFamily="34" charset="0"/>
            </a:endParaRPr>
          </a:p>
          <a:p>
            <a:pPr algn="l" eaLnBrk="1" hangingPunct="1">
              <a:lnSpc>
                <a:spcPct val="80000"/>
              </a:lnSpc>
            </a:pPr>
            <a:r>
              <a:rPr lang="en-GB" sz="2000" i="0" dirty="0" smtClean="0">
                <a:solidFill>
                  <a:srgbClr val="002060"/>
                </a:solidFill>
                <a:latin typeface="Arial" panose="020B0604020202020204" pitchFamily="34" charset="0"/>
                <a:cs typeface="Arial" panose="020B0604020202020204" pitchFamily="34" charset="0"/>
              </a:rPr>
              <a:t>To reach a shared decision we must</a:t>
            </a:r>
          </a:p>
          <a:p>
            <a:pPr algn="l" eaLnBrk="1" hangingPunct="1">
              <a:lnSpc>
                <a:spcPct val="80000"/>
              </a:lnSpc>
            </a:pPr>
            <a:endParaRPr lang="en-GB" sz="2000" b="1" i="0" dirty="0" smtClean="0">
              <a:solidFill>
                <a:srgbClr val="002060"/>
              </a:solidFill>
              <a:latin typeface="Arial" panose="020B0604020202020204" pitchFamily="34" charset="0"/>
              <a:cs typeface="Arial" panose="020B0604020202020204" pitchFamily="34" charset="0"/>
            </a:endParaRPr>
          </a:p>
          <a:p>
            <a:pPr algn="l" eaLnBrk="1" hangingPunct="1">
              <a:lnSpc>
                <a:spcPct val="80000"/>
              </a:lnSpc>
            </a:pPr>
            <a:endParaRPr lang="en-GB" sz="2000" b="1" i="0" dirty="0">
              <a:solidFill>
                <a:srgbClr val="002060"/>
              </a:solidFill>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smtClean="0">
                <a:solidFill>
                  <a:srgbClr val="002060"/>
                </a:solidFill>
                <a:latin typeface="Arial" panose="020B0604020202020204" pitchFamily="34" charset="0"/>
                <a:cs typeface="Arial" panose="020B0604020202020204" pitchFamily="34" charset="0"/>
              </a:rPr>
              <a:t>Four steps</a:t>
            </a: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C4E11FF4-1896-4D2C-8E84-92C140924C95}" type="slidenum">
              <a:rPr lang="en-GB" smtClean="0"/>
              <a:pPr>
                <a:defRPr/>
              </a:pPr>
              <a:t>26</a:t>
            </a:fld>
            <a:endParaRPr lang="en-GB"/>
          </a:p>
        </p:txBody>
      </p:sp>
    </p:spTree>
    <p:extLst>
      <p:ext uri="{BB962C8B-B14F-4D97-AF65-F5344CB8AC3E}">
        <p14:creationId xmlns:p14="http://schemas.microsoft.com/office/powerpoint/2010/main" val="3549663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26654648"/>
              </p:ext>
            </p:extLst>
          </p:nvPr>
        </p:nvGraphicFramePr>
        <p:xfrm>
          <a:off x="238540" y="1702184"/>
          <a:ext cx="8613261" cy="4462329"/>
        </p:xfrm>
        <a:graphic>
          <a:graphicData uri="http://schemas.openxmlformats.org/drawingml/2006/table">
            <a:tbl>
              <a:tblPr/>
              <a:tblGrid>
                <a:gridCol w="5742175"/>
                <a:gridCol w="2871086"/>
              </a:tblGrid>
              <a:tr h="209704">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rgbClr val="002060"/>
                          </a:solidFill>
                          <a:effectLst/>
                          <a:latin typeface="Arial" charset="0"/>
                        </a:rPr>
                        <a:t>To read the studies </a:t>
                      </a:r>
                    </a:p>
                  </a:txBody>
                  <a:tcPr marL="68584" marR="68584" marT="0" marB="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1" i="1" u="none" strike="noStrike" cap="none" normalizeH="0" baseline="0" dirty="0" smtClean="0">
                          <a:ln>
                            <a:noFill/>
                          </a:ln>
                          <a:solidFill>
                            <a:srgbClr val="002060"/>
                          </a:solidFill>
                          <a:effectLst/>
                          <a:latin typeface="Arial" charset="0"/>
                          <a:ea typeface="Calibri" pitchFamily="34" charset="0"/>
                          <a:cs typeface="Arial" charset="0"/>
                        </a:rPr>
                        <a:t>Commitment</a:t>
                      </a: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GB" sz="1600" b="1" i="1" u="none" strike="noStrike" cap="none" normalizeH="0" baseline="0" dirty="0" smtClean="0">
                        <a:ln>
                          <a:noFill/>
                        </a:ln>
                        <a:solidFill>
                          <a:srgbClr val="002060"/>
                        </a:solidFill>
                        <a:effectLst/>
                        <a:latin typeface="Arial" charset="0"/>
                        <a:ea typeface="Calibri" pitchFamily="34" charset="0"/>
                        <a:cs typeface="Arial" charset="0"/>
                      </a:endParaRPr>
                    </a:p>
                  </a:txBody>
                  <a:tcPr marL="68584" marR="68584" marT="0" marB="0" horzOverflow="overflow">
                    <a:lnL cap="flat">
                      <a:noFill/>
                    </a:lnL>
                    <a:lnR cap="flat">
                      <a:noFill/>
                    </a:lnR>
                    <a:lnT cap="flat">
                      <a:noFill/>
                    </a:lnT>
                    <a:lnB cap="flat">
                      <a:noFill/>
                    </a:lnB>
                    <a:lnTlToBr>
                      <a:noFill/>
                    </a:lnTlToBr>
                    <a:lnBlToTr>
                      <a:noFill/>
                    </a:lnBlToTr>
                    <a:noFill/>
                  </a:tcPr>
                </a:tc>
              </a:tr>
              <a:tr h="419409">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rgbClr val="002060"/>
                          </a:solidFill>
                          <a:effectLst/>
                          <a:latin typeface="Arial" charset="0"/>
                        </a:rPr>
                        <a:t>To try to understand the context of the research </a:t>
                      </a:r>
                    </a:p>
                  </a:txBody>
                  <a:tcPr marL="68584" marR="68584" marT="0" marB="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1" i="1" u="none" strike="noStrike" cap="none" normalizeH="0" baseline="0" dirty="0" smtClean="0">
                          <a:ln>
                            <a:noFill/>
                          </a:ln>
                          <a:solidFill>
                            <a:srgbClr val="002060"/>
                          </a:solidFill>
                          <a:effectLst/>
                          <a:latin typeface="Arial" charset="0"/>
                          <a:ea typeface="Calibri" pitchFamily="34" charset="0"/>
                          <a:cs typeface="Arial" charset="0"/>
                        </a:rPr>
                        <a:t>Critical appraisal and imagination,</a:t>
                      </a:r>
                    </a:p>
                  </a:txBody>
                  <a:tcPr marL="68584" marR="68584" marT="0" marB="0" horzOverflow="overflow">
                    <a:lnL cap="flat">
                      <a:noFill/>
                    </a:lnL>
                    <a:lnR cap="flat">
                      <a:noFill/>
                    </a:lnR>
                    <a:lnT cap="flat">
                      <a:noFill/>
                    </a:lnT>
                    <a:lnB cap="flat">
                      <a:noFill/>
                    </a:lnB>
                    <a:lnTlToBr>
                      <a:noFill/>
                    </a:lnTlToBr>
                    <a:lnBlToTr>
                      <a:noFill/>
                    </a:lnBlToTr>
                    <a:noFill/>
                  </a:tcPr>
                </a:tc>
              </a:tr>
              <a:tr h="209704">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rgbClr val="002060"/>
                          </a:solidFill>
                          <a:effectLst/>
                          <a:latin typeface="Arial" charset="0"/>
                        </a:rPr>
                        <a:t>To consider all involved</a:t>
                      </a:r>
                    </a:p>
                  </a:txBody>
                  <a:tcPr marL="68584" marR="68584" marT="0" marB="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1" i="1" u="none" strike="noStrike" cap="none" normalizeH="0" baseline="0" dirty="0" smtClean="0">
                          <a:ln>
                            <a:noFill/>
                          </a:ln>
                          <a:solidFill>
                            <a:srgbClr val="002060"/>
                          </a:solidFill>
                          <a:effectLst/>
                          <a:latin typeface="Arial" charset="0"/>
                          <a:ea typeface="Calibri" pitchFamily="34" charset="0"/>
                          <a:cs typeface="Arial" charset="0"/>
                        </a:rPr>
                        <a:t>Empathy and respect </a:t>
                      </a:r>
                    </a:p>
                  </a:txBody>
                  <a:tcPr marL="68584" marR="68584" marT="0" marB="0" horzOverflow="overflow">
                    <a:lnL cap="flat">
                      <a:noFill/>
                    </a:lnL>
                    <a:lnR cap="flat">
                      <a:noFill/>
                    </a:lnR>
                    <a:lnT cap="flat">
                      <a:noFill/>
                    </a:lnT>
                    <a:lnB cap="flat">
                      <a:noFill/>
                    </a:lnB>
                    <a:lnTlToBr>
                      <a:noFill/>
                    </a:lnTlToBr>
                    <a:lnBlToTr>
                      <a:noFill/>
                    </a:lnBlToTr>
                    <a:noFill/>
                  </a:tcPr>
                </a:tc>
              </a:tr>
              <a:tr h="675256">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GB" sz="1600" b="0" i="0" u="none" strike="noStrike" cap="none" normalizeH="0" baseline="0" dirty="0" smtClean="0">
                        <a:ln>
                          <a:noFill/>
                        </a:ln>
                        <a:solidFill>
                          <a:srgbClr val="002060"/>
                        </a:solidFill>
                        <a:effectLst/>
                        <a:latin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rgbClr val="002060"/>
                          </a:solidFill>
                          <a:effectLst/>
                          <a:latin typeface="Arial" charset="0"/>
                        </a:rPr>
                        <a:t>To identify and work out any ethical problems  in the research   </a:t>
                      </a:r>
                    </a:p>
                  </a:txBody>
                  <a:tcPr marL="68584" marR="68584" marT="0" marB="0" horzOverflow="overflow">
                    <a:lnL cap="flat">
                      <a:noFill/>
                    </a:lnL>
                    <a:lnR cap="flat">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GB" sz="1600" b="1" i="1" u="none" strike="noStrike" cap="none" normalizeH="0" baseline="0" dirty="0" smtClean="0">
                        <a:ln>
                          <a:noFill/>
                        </a:ln>
                        <a:solidFill>
                          <a:srgbClr val="002060"/>
                        </a:solidFill>
                        <a:effectLst/>
                        <a:latin typeface="Arial" charset="0"/>
                        <a:ea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1" i="1" u="none" strike="noStrike" cap="none" normalizeH="0" baseline="0" dirty="0" smtClean="0">
                          <a:ln>
                            <a:noFill/>
                          </a:ln>
                          <a:solidFill>
                            <a:srgbClr val="002060"/>
                          </a:solidFill>
                          <a:effectLst/>
                          <a:latin typeface="Arial" charset="0"/>
                          <a:ea typeface="Calibri" pitchFamily="34" charset="0"/>
                          <a:cs typeface="Arial" charset="0"/>
                        </a:rPr>
                        <a:t>Clarity of thought</a:t>
                      </a:r>
                    </a:p>
                  </a:txBody>
                  <a:tcPr marL="68584" marR="68584" marT="0" marB="0" horzOverflow="overflow">
                    <a:lnL cap="flat">
                      <a:noFill/>
                    </a:lnL>
                    <a:lnR cap="flat">
                      <a:noFill/>
                    </a:lnR>
                    <a:lnT cap="flat">
                      <a:noFill/>
                    </a:lnT>
                    <a:lnB>
                      <a:noFill/>
                    </a:lnB>
                    <a:lnTlToBr>
                      <a:noFill/>
                    </a:lnTlToBr>
                    <a:lnBlToTr>
                      <a:noFill/>
                    </a:lnBlToTr>
                    <a:noFill/>
                  </a:tcPr>
                </a:tc>
              </a:tr>
              <a:tr h="493222">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rgbClr val="002060"/>
                          </a:solidFill>
                          <a:effectLst/>
                          <a:latin typeface="Arial" charset="0"/>
                        </a:rPr>
                        <a:t>To express opinions and judgments </a:t>
                      </a:r>
                    </a:p>
                  </a:txBody>
                  <a:tcPr marL="68584" marR="68584" marT="0" marB="0" horzOverflow="overflow">
                    <a:lnL cap="flat">
                      <a:noFill/>
                    </a:lnL>
                    <a:lnR cap="flat">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1" i="1" u="none" strike="noStrike" cap="none" normalizeH="0" baseline="0" dirty="0" smtClean="0">
                          <a:ln>
                            <a:noFill/>
                          </a:ln>
                          <a:solidFill>
                            <a:srgbClr val="002060"/>
                          </a:solidFill>
                          <a:effectLst/>
                          <a:latin typeface="Arial" charset="0"/>
                          <a:ea typeface="Calibri" pitchFamily="34" charset="0"/>
                          <a:cs typeface="Arial" charset="0"/>
                        </a:rPr>
                        <a:t>Clarity of thought and expression</a:t>
                      </a:r>
                    </a:p>
                  </a:txBody>
                  <a:tcPr marL="68584" marR="68584" marT="0" marB="0" horzOverflow="overflow">
                    <a:lnL cap="flat">
                      <a:noFill/>
                    </a:lnL>
                    <a:lnR cap="flat">
                      <a:noFill/>
                    </a:lnR>
                    <a:lnT>
                      <a:noFill/>
                    </a:lnT>
                    <a:lnB cap="flat">
                      <a:noFill/>
                    </a:lnB>
                    <a:lnTlToBr>
                      <a:noFill/>
                    </a:lnTlToBr>
                    <a:lnBlToTr>
                      <a:noFill/>
                    </a:lnBlToTr>
                    <a:noFill/>
                  </a:tcPr>
                </a:tc>
              </a:tr>
              <a:tr h="569844">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rgbClr val="002060"/>
                          </a:solidFill>
                          <a:effectLst/>
                          <a:latin typeface="Arial" charset="0"/>
                        </a:rPr>
                        <a:t>To identify, understand, and accommodate  others’ opinions  </a:t>
                      </a: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GB" sz="1600" b="0" i="0" u="none" strike="noStrike" cap="none" normalizeH="0" baseline="0" dirty="0" smtClean="0">
                        <a:ln>
                          <a:noFill/>
                        </a:ln>
                        <a:solidFill>
                          <a:srgbClr val="002060"/>
                        </a:solidFill>
                        <a:effectLst/>
                        <a:latin typeface="Arial" charset="0"/>
                      </a:endParaRPr>
                    </a:p>
                  </a:txBody>
                  <a:tcPr marL="68584" marR="68584" marT="0" marB="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1" i="1" u="none" strike="noStrike" cap="none" normalizeH="0" baseline="0" dirty="0" smtClean="0">
                          <a:ln>
                            <a:noFill/>
                          </a:ln>
                          <a:solidFill>
                            <a:srgbClr val="002060"/>
                          </a:solidFill>
                          <a:effectLst/>
                          <a:latin typeface="Arial" charset="0"/>
                          <a:ea typeface="Calibri" pitchFamily="34" charset="0"/>
                          <a:cs typeface="Arial" charset="0"/>
                        </a:rPr>
                        <a:t>Listening, respect and humility</a:t>
                      </a:r>
                    </a:p>
                  </a:txBody>
                  <a:tcPr marL="68584" marR="68584" marT="0" marB="0" horzOverflow="overflow">
                    <a:lnL cap="flat">
                      <a:noFill/>
                    </a:lnL>
                    <a:lnR cap="flat">
                      <a:noFill/>
                    </a:lnR>
                    <a:lnT cap="flat">
                      <a:noFill/>
                    </a:lnT>
                    <a:lnB cap="flat">
                      <a:noFill/>
                    </a:lnB>
                    <a:lnTlToBr>
                      <a:noFill/>
                    </a:lnTlToBr>
                    <a:lnBlToTr>
                      <a:noFill/>
                    </a:lnBlToTr>
                    <a:noFill/>
                  </a:tcPr>
                </a:tc>
              </a:tr>
              <a:tr h="419409">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rgbClr val="002060"/>
                          </a:solidFill>
                          <a:effectLst/>
                          <a:latin typeface="Arial" charset="0"/>
                        </a:rPr>
                        <a:t>To accept and weigh up arguments to make  a decision</a:t>
                      </a:r>
                    </a:p>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GB" sz="1600" b="0" i="0" u="none" strike="noStrike" cap="none" normalizeH="0" baseline="0" dirty="0" smtClean="0">
                        <a:ln>
                          <a:noFill/>
                        </a:ln>
                        <a:solidFill>
                          <a:srgbClr val="002060"/>
                        </a:solidFill>
                        <a:effectLst/>
                        <a:latin typeface="Arial" charset="0"/>
                      </a:endParaRPr>
                    </a:p>
                  </a:txBody>
                  <a:tcPr marL="68584" marR="68584" marT="0" marB="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1" i="1" u="none" strike="noStrike" cap="none" normalizeH="0" baseline="0" dirty="0" smtClean="0">
                          <a:ln>
                            <a:noFill/>
                          </a:ln>
                          <a:solidFill>
                            <a:srgbClr val="002060"/>
                          </a:solidFill>
                          <a:effectLst/>
                          <a:latin typeface="Arial" charset="0"/>
                          <a:ea typeface="Calibri" pitchFamily="34" charset="0"/>
                          <a:cs typeface="Arial" charset="0"/>
                        </a:rPr>
                        <a:t>Respect and humility</a:t>
                      </a:r>
                    </a:p>
                  </a:txBody>
                  <a:tcPr marL="68584" marR="68584" marT="0" marB="0" horzOverflow="overflow">
                    <a:lnL cap="flat">
                      <a:noFill/>
                    </a:lnL>
                    <a:lnR cap="flat">
                      <a:noFill/>
                    </a:lnR>
                    <a:lnT cap="flat">
                      <a:noFill/>
                    </a:lnT>
                    <a:lnB cap="flat">
                      <a:noFill/>
                    </a:lnB>
                    <a:lnTlToBr>
                      <a:noFill/>
                    </a:lnTlToBr>
                    <a:lnBlToTr>
                      <a:noFill/>
                    </a:lnBlToTr>
                    <a:noFill/>
                  </a:tcPr>
                </a:tc>
              </a:tr>
              <a:tr h="59771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rgbClr val="002060"/>
                          </a:solidFill>
                          <a:effectLst/>
                          <a:latin typeface="Arial" charset="0"/>
                        </a:rPr>
                        <a:t>To accommodate disagreement but if necessary stand firm</a:t>
                      </a:r>
                    </a:p>
                  </a:txBody>
                  <a:tcPr marL="68584" marR="68584" marT="0" marB="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1" i="1" u="none" strike="noStrike" cap="none" normalizeH="0" baseline="0" dirty="0" smtClean="0">
                          <a:ln>
                            <a:noFill/>
                          </a:ln>
                          <a:solidFill>
                            <a:srgbClr val="002060"/>
                          </a:solidFill>
                          <a:effectLst/>
                          <a:latin typeface="Arial" charset="0"/>
                          <a:ea typeface="Calibri" pitchFamily="34" charset="0"/>
                          <a:cs typeface="Arial" charset="0"/>
                        </a:rPr>
                        <a:t>Humility and confidence</a:t>
                      </a:r>
                    </a:p>
                  </a:txBody>
                  <a:tcPr marL="68584" marR="68584" marT="0" marB="0" horzOverflow="overflow">
                    <a:lnL cap="flat">
                      <a:noFill/>
                    </a:lnL>
                    <a:lnR cap="flat">
                      <a:noFill/>
                    </a:lnR>
                    <a:lnT cap="flat">
                      <a:noFill/>
                    </a:lnT>
                    <a:lnB cap="flat">
                      <a:noFill/>
                    </a:lnB>
                    <a:lnTlToBr>
                      <a:noFill/>
                    </a:lnTlToBr>
                    <a:lnBlToTr>
                      <a:noFill/>
                    </a:lnBlToTr>
                    <a:noFill/>
                  </a:tcPr>
                </a:tc>
              </a:tr>
              <a:tr h="419409">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rgbClr val="002060"/>
                          </a:solidFill>
                          <a:effectLst/>
                          <a:latin typeface="Arial" charset="0"/>
                        </a:rPr>
                        <a:t>To identify and question our own convictions and values </a:t>
                      </a:r>
                    </a:p>
                  </a:txBody>
                  <a:tcPr marL="68584" marR="68584" marT="0" marB="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600" b="1" i="1" u="none" strike="noStrike" cap="none" normalizeH="0" baseline="0" dirty="0" smtClean="0">
                          <a:ln>
                            <a:noFill/>
                          </a:ln>
                          <a:solidFill>
                            <a:srgbClr val="002060"/>
                          </a:solidFill>
                          <a:effectLst/>
                          <a:latin typeface="Arial" charset="0"/>
                          <a:ea typeface="Calibri" pitchFamily="34" charset="0"/>
                          <a:cs typeface="Arial" charset="0"/>
                        </a:rPr>
                        <a:t>Insight</a:t>
                      </a:r>
                    </a:p>
                  </a:txBody>
                  <a:tcPr marL="68584" marR="68584" marT="0" marB="0" horzOverflow="overflow">
                    <a:lnL cap="flat">
                      <a:noFill/>
                    </a:lnL>
                    <a:lnR cap="flat">
                      <a:noFill/>
                    </a:lnR>
                    <a:lnT cap="flat">
                      <a:noFill/>
                    </a:lnT>
                    <a:lnB cap="flat">
                      <a:noFill/>
                    </a:lnB>
                    <a:lnTlToBr>
                      <a:noFill/>
                    </a:lnTlToBr>
                    <a:lnBlToTr>
                      <a:noFill/>
                    </a:lnBlToTr>
                    <a:noFill/>
                  </a:tcPr>
                </a:tc>
              </a:tr>
            </a:tbl>
          </a:graphicData>
        </a:graphic>
      </p:graphicFrame>
      <p:sp>
        <p:nvSpPr>
          <p:cNvPr id="5" name="Rectangle 3"/>
          <p:cNvSpPr txBox="1">
            <a:spLocks noChangeArrowheads="1"/>
          </p:cNvSpPr>
          <p:nvPr/>
        </p:nvSpPr>
        <p:spPr bwMode="auto">
          <a:xfrm>
            <a:off x="265041" y="1214797"/>
            <a:ext cx="8586760" cy="46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l">
              <a:lnSpc>
                <a:spcPct val="80000"/>
              </a:lnSpc>
            </a:pPr>
            <a:r>
              <a:rPr lang="en-GB" b="1" i="0" dirty="0" smtClean="0">
                <a:solidFill>
                  <a:srgbClr val="002060"/>
                </a:solidFill>
                <a:latin typeface="Arial" panose="020B0604020202020204" pitchFamily="34" charset="0"/>
                <a:cs typeface="Arial" panose="020B0604020202020204" pitchFamily="34" charset="0"/>
              </a:rPr>
              <a:t>STEP 4: Working together: necessary skills </a:t>
            </a:r>
            <a:endParaRPr lang="en-GB" i="0" dirty="0" smtClean="0">
              <a:solidFill>
                <a:srgbClr val="002060"/>
              </a:solidFill>
              <a:latin typeface="Arial" panose="020B0604020202020204" pitchFamily="34" charset="0"/>
              <a:cs typeface="Arial" panose="020B0604020202020204" pitchFamily="34" charset="0"/>
            </a:endParaRPr>
          </a:p>
          <a:p>
            <a:pPr algn="l" eaLnBrk="1" hangingPunct="1">
              <a:lnSpc>
                <a:spcPct val="80000"/>
              </a:lnSpc>
            </a:pPr>
            <a:endParaRPr lang="en-GB" sz="2000" b="1" i="0" dirty="0">
              <a:solidFill>
                <a:srgbClr val="002060"/>
              </a:solidFill>
              <a:latin typeface="Arial" panose="020B0604020202020204" pitchFamily="34" charset="0"/>
              <a:cs typeface="Arial" panose="020B0604020202020204" pitchFamily="34" charset="0"/>
            </a:endParaRPr>
          </a:p>
          <a:p>
            <a:pPr algn="l" eaLnBrk="1" hangingPunct="1">
              <a:lnSpc>
                <a:spcPct val="80000"/>
              </a:lnSpc>
              <a:spcBef>
                <a:spcPts val="1200"/>
              </a:spcBef>
            </a:pPr>
            <a:endParaRPr lang="en-GB" sz="2000" b="1" i="0" dirty="0" smtClean="0">
              <a:solidFill>
                <a:srgbClr val="002060"/>
              </a:solidFill>
              <a:latin typeface="Arial" panose="020B0604020202020204" pitchFamily="34" charset="0"/>
              <a:cs typeface="Arial" panose="020B0604020202020204" pitchFamily="34" charset="0"/>
            </a:endParaRPr>
          </a:p>
          <a:p>
            <a:pPr algn="l" eaLnBrk="1" hangingPunct="1">
              <a:lnSpc>
                <a:spcPct val="80000"/>
              </a:lnSpc>
              <a:spcBef>
                <a:spcPts val="1200"/>
              </a:spcBef>
            </a:pPr>
            <a:endParaRPr lang="en-GB" sz="2000" b="1" i="0" dirty="0">
              <a:solidFill>
                <a:srgbClr val="00206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smtClean="0">
                <a:solidFill>
                  <a:srgbClr val="002060"/>
                </a:solidFill>
                <a:latin typeface="Arial" panose="020B0604020202020204" pitchFamily="34" charset="0"/>
                <a:cs typeface="Arial" panose="020B0604020202020204" pitchFamily="34" charset="0"/>
              </a:rPr>
              <a:t>Four steps</a:t>
            </a: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7441701" y="5496156"/>
            <a:ext cx="1310754" cy="1140051"/>
          </a:xfrm>
          <a:prstGeom prst="rect">
            <a:avLst/>
          </a:prstGeom>
        </p:spPr>
      </p:pic>
      <p:sp>
        <p:nvSpPr>
          <p:cNvPr id="8" name="Slide Number Placeholder 7"/>
          <p:cNvSpPr>
            <a:spLocks noGrp="1"/>
          </p:cNvSpPr>
          <p:nvPr>
            <p:ph type="sldNum" sz="quarter" idx="11"/>
          </p:nvPr>
        </p:nvSpPr>
        <p:spPr/>
        <p:txBody>
          <a:bodyPr/>
          <a:lstStyle/>
          <a:p>
            <a:pPr>
              <a:defRPr/>
            </a:pPr>
            <a:fld id="{C4E11FF4-1896-4D2C-8E84-92C140924C95}" type="slidenum">
              <a:rPr lang="en-GB" smtClean="0"/>
              <a:pPr>
                <a:defRPr/>
              </a:pPr>
              <a:t>27</a:t>
            </a:fld>
            <a:endParaRPr lang="en-GB"/>
          </a:p>
        </p:txBody>
      </p:sp>
    </p:spTree>
    <p:extLst>
      <p:ext uri="{BB962C8B-B14F-4D97-AF65-F5344CB8AC3E}">
        <p14:creationId xmlns:p14="http://schemas.microsoft.com/office/powerpoint/2010/main" val="3095314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smtClean="0">
                <a:solidFill>
                  <a:srgbClr val="002060"/>
                </a:solidFill>
                <a:latin typeface="Arial" panose="020B0604020202020204" pitchFamily="34" charset="0"/>
                <a:cs typeface="Arial" panose="020B0604020202020204" pitchFamily="34" charset="0"/>
              </a:rPr>
              <a:t>Conclusions</a:t>
            </a: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bwMode="auto">
          <a:xfrm>
            <a:off x="400615" y="2590404"/>
            <a:ext cx="7822158" cy="354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l" eaLnBrk="1" hangingPunct="1">
              <a:spcBef>
                <a:spcPts val="0"/>
              </a:spcBef>
            </a:pPr>
            <a:r>
              <a:rPr lang="en-GB" sz="2000" i="0" dirty="0">
                <a:solidFill>
                  <a:schemeClr val="tx2"/>
                </a:solidFill>
                <a:latin typeface="Arial" panose="020B0604020202020204" pitchFamily="34" charset="0"/>
                <a:cs typeface="Arial" panose="020B0604020202020204" pitchFamily="34" charset="0"/>
              </a:rPr>
              <a:t>Open to </a:t>
            </a:r>
            <a:r>
              <a:rPr lang="en-GB" sz="2000" i="0" dirty="0" smtClean="0">
                <a:solidFill>
                  <a:schemeClr val="tx2"/>
                </a:solidFill>
                <a:latin typeface="Arial" panose="020B0604020202020204" pitchFamily="34" charset="0"/>
                <a:cs typeface="Arial" panose="020B0604020202020204" pitchFamily="34" charset="0"/>
              </a:rPr>
              <a:t>scrutiny.</a:t>
            </a:r>
            <a:endParaRPr lang="en-GB" sz="2000" i="0" dirty="0">
              <a:solidFill>
                <a:schemeClr val="tx2"/>
              </a:solidFill>
              <a:latin typeface="Arial" panose="020B0604020202020204" pitchFamily="34" charset="0"/>
              <a:cs typeface="Arial" panose="020B0604020202020204" pitchFamily="34" charset="0"/>
            </a:endParaRPr>
          </a:p>
          <a:p>
            <a:pPr algn="l" eaLnBrk="1" hangingPunct="1">
              <a:spcBef>
                <a:spcPts val="0"/>
              </a:spcBef>
            </a:pPr>
            <a:endParaRPr lang="en-GB" sz="2000" i="0" dirty="0" smtClean="0">
              <a:solidFill>
                <a:schemeClr val="tx2"/>
              </a:solidFill>
              <a:latin typeface="Arial" panose="020B0604020202020204" pitchFamily="34" charset="0"/>
              <a:cs typeface="Arial" panose="020B0604020202020204" pitchFamily="34" charset="0"/>
            </a:endParaRPr>
          </a:p>
          <a:p>
            <a:pPr algn="l">
              <a:spcBef>
                <a:spcPts val="0"/>
              </a:spcBef>
            </a:pPr>
            <a:r>
              <a:rPr lang="en-GB" sz="2000" i="0" dirty="0">
                <a:solidFill>
                  <a:schemeClr val="tx2"/>
                </a:solidFill>
                <a:latin typeface="Arial" panose="020B0604020202020204" pitchFamily="34" charset="0"/>
                <a:cs typeface="Arial" panose="020B0604020202020204" pitchFamily="34" charset="0"/>
              </a:rPr>
              <a:t>Based on an accurate picture of </a:t>
            </a:r>
            <a:r>
              <a:rPr lang="en-GB" sz="2000" i="0" dirty="0" smtClean="0">
                <a:solidFill>
                  <a:schemeClr val="tx2"/>
                </a:solidFill>
                <a:latin typeface="Arial" panose="020B0604020202020204" pitchFamily="34" charset="0"/>
                <a:cs typeface="Arial" panose="020B0604020202020204" pitchFamily="34" charset="0"/>
              </a:rPr>
              <a:t>research</a:t>
            </a:r>
            <a:endParaRPr lang="en-GB" sz="2000" i="0" dirty="0">
              <a:solidFill>
                <a:schemeClr val="tx2"/>
              </a:solidFill>
              <a:latin typeface="Arial" panose="020B0604020202020204" pitchFamily="34" charset="0"/>
              <a:cs typeface="Arial" panose="020B0604020202020204" pitchFamily="34" charset="0"/>
            </a:endParaRPr>
          </a:p>
          <a:p>
            <a:pPr algn="l" eaLnBrk="1" hangingPunct="1">
              <a:spcBef>
                <a:spcPts val="0"/>
              </a:spcBef>
            </a:pPr>
            <a:endParaRPr lang="en-GB" sz="2000" i="0" dirty="0" smtClean="0">
              <a:solidFill>
                <a:schemeClr val="tx2"/>
              </a:solidFill>
              <a:latin typeface="Arial" panose="020B0604020202020204" pitchFamily="34" charset="0"/>
              <a:cs typeface="Arial" panose="020B0604020202020204" pitchFamily="34" charset="0"/>
            </a:endParaRPr>
          </a:p>
          <a:p>
            <a:pPr algn="l" eaLnBrk="1" hangingPunct="1">
              <a:spcBef>
                <a:spcPts val="0"/>
              </a:spcBef>
            </a:pPr>
            <a:r>
              <a:rPr lang="en-GB" sz="2000" i="0" dirty="0">
                <a:solidFill>
                  <a:schemeClr val="tx2"/>
                </a:solidFill>
                <a:latin typeface="Arial" panose="020B0604020202020204" pitchFamily="34" charset="0"/>
                <a:cs typeface="Arial" panose="020B0604020202020204" pitchFamily="34" charset="0"/>
              </a:rPr>
              <a:t>Accommodates the research </a:t>
            </a:r>
            <a:r>
              <a:rPr lang="en-GB" sz="2000" i="0" dirty="0" smtClean="0">
                <a:solidFill>
                  <a:schemeClr val="tx2"/>
                </a:solidFill>
                <a:latin typeface="Arial" panose="020B0604020202020204" pitchFamily="34" charset="0"/>
                <a:cs typeface="Arial" panose="020B0604020202020204" pitchFamily="34" charset="0"/>
              </a:rPr>
              <a:t>context</a:t>
            </a:r>
            <a:endParaRPr lang="en-GB" sz="2000" i="0" dirty="0">
              <a:solidFill>
                <a:schemeClr val="tx2"/>
              </a:solidFill>
              <a:latin typeface="Arial" panose="020B0604020202020204" pitchFamily="34" charset="0"/>
              <a:cs typeface="Arial" panose="020B0604020202020204" pitchFamily="34" charset="0"/>
            </a:endParaRPr>
          </a:p>
          <a:p>
            <a:pPr algn="l" eaLnBrk="1" hangingPunct="1">
              <a:spcBef>
                <a:spcPts val="0"/>
              </a:spcBef>
            </a:pPr>
            <a:endParaRPr lang="en-GB" sz="2000" i="0" dirty="0" smtClean="0">
              <a:solidFill>
                <a:schemeClr val="tx2"/>
              </a:solidFill>
              <a:latin typeface="Arial" panose="020B0604020202020204" pitchFamily="34" charset="0"/>
              <a:cs typeface="Arial" panose="020B0604020202020204" pitchFamily="34" charset="0"/>
            </a:endParaRPr>
          </a:p>
          <a:p>
            <a:pPr algn="l" eaLnBrk="1" hangingPunct="1">
              <a:spcBef>
                <a:spcPts val="0"/>
              </a:spcBef>
            </a:pPr>
            <a:r>
              <a:rPr lang="en-GB" sz="2000" i="0" dirty="0" smtClean="0">
                <a:solidFill>
                  <a:schemeClr val="tx2"/>
                </a:solidFill>
                <a:latin typeface="Arial" panose="020B0604020202020204" pitchFamily="34" charset="0"/>
                <a:cs typeface="Arial" panose="020B0604020202020204" pitchFamily="34" charset="0"/>
              </a:rPr>
              <a:t>Founded on ethical reasoning, expertise, experience and evidence we can debate </a:t>
            </a:r>
          </a:p>
          <a:p>
            <a:pPr algn="l" eaLnBrk="1" hangingPunct="1">
              <a:spcBef>
                <a:spcPts val="0"/>
              </a:spcBef>
            </a:pPr>
            <a:endParaRPr lang="en-GB" sz="2000" i="0" dirty="0" smtClean="0">
              <a:solidFill>
                <a:schemeClr val="tx2"/>
              </a:solidFill>
              <a:latin typeface="Arial" panose="020B0604020202020204" pitchFamily="34" charset="0"/>
              <a:cs typeface="Arial" panose="020B0604020202020204" pitchFamily="34" charset="0"/>
            </a:endParaRPr>
          </a:p>
          <a:p>
            <a:pPr algn="l" eaLnBrk="1" hangingPunct="1">
              <a:spcBef>
                <a:spcPts val="0"/>
              </a:spcBef>
            </a:pPr>
            <a:r>
              <a:rPr lang="en-GB" sz="2000" i="0" dirty="0" smtClean="0">
                <a:solidFill>
                  <a:schemeClr val="tx2"/>
                </a:solidFill>
                <a:latin typeface="Arial" panose="020B0604020202020204" pitchFamily="34" charset="0"/>
                <a:cs typeface="Arial" panose="020B0604020202020204" pitchFamily="34" charset="0"/>
              </a:rPr>
              <a:t>Takes into consideration, and balances, the interests of all </a:t>
            </a:r>
            <a:r>
              <a:rPr lang="en-GB" sz="2000" i="0" dirty="0" smtClean="0">
                <a:solidFill>
                  <a:schemeClr val="tx2"/>
                </a:solidFill>
                <a:latin typeface="Arial" panose="020B0604020202020204" pitchFamily="34" charset="0"/>
                <a:cs typeface="Arial" panose="020B0604020202020204" pitchFamily="34" charset="0"/>
              </a:rPr>
              <a:t>parties.</a:t>
            </a:r>
          </a:p>
          <a:p>
            <a:pPr algn="l" eaLnBrk="1" hangingPunct="1">
              <a:spcBef>
                <a:spcPts val="0"/>
              </a:spcBef>
            </a:pPr>
            <a:endParaRPr lang="en-GB" sz="2000" i="0" dirty="0">
              <a:solidFill>
                <a:schemeClr val="tx2"/>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2090923" y="1301022"/>
            <a:ext cx="4969055" cy="768959"/>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342900" indent="-342900" algn="l" defTabSz="457200" rtl="0" eaLnBrk="0" fontAlgn="base" hangingPunct="0">
              <a:spcBef>
                <a:spcPct val="20000"/>
              </a:spcBef>
              <a:spcAft>
                <a:spcPct val="0"/>
              </a:spcAft>
              <a:buClr>
                <a:schemeClr val="accent6"/>
              </a:buClr>
              <a:buFont typeface="Arial" pitchFamily="-1" charset="0"/>
              <a:buChar char="•"/>
              <a:defRPr sz="1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1" charset="0"/>
              <a:buNone/>
            </a:pPr>
            <a:r>
              <a:rPr lang="en-GB" sz="2400" b="1" i="0" dirty="0" smtClean="0">
                <a:solidFill>
                  <a:srgbClr val="002060"/>
                </a:solidFill>
              </a:rPr>
              <a:t>What </a:t>
            </a:r>
            <a:r>
              <a:rPr lang="en-GB" sz="2400" b="1" i="0" dirty="0" smtClean="0">
                <a:solidFill>
                  <a:srgbClr val="002060"/>
                </a:solidFill>
              </a:rPr>
              <a:t>does </a:t>
            </a:r>
            <a:r>
              <a:rPr lang="en-GB" sz="2400" b="1" i="0" dirty="0" smtClean="0">
                <a:solidFill>
                  <a:srgbClr val="002060"/>
                </a:solidFill>
              </a:rPr>
              <a:t>fair health care research </a:t>
            </a:r>
            <a:r>
              <a:rPr lang="en-GB" sz="2400" b="1" i="0" dirty="0" smtClean="0">
                <a:solidFill>
                  <a:srgbClr val="002060"/>
                </a:solidFill>
              </a:rPr>
              <a:t>review look like?</a:t>
            </a:r>
            <a:endParaRPr lang="en-GB" sz="2400" b="1" i="0" dirty="0" smtClean="0">
              <a:solidFill>
                <a:srgbClr val="002060"/>
              </a:solidFill>
            </a:endParaRPr>
          </a:p>
        </p:txBody>
      </p:sp>
      <p:sp>
        <p:nvSpPr>
          <p:cNvPr id="6" name="Slide Number Placeholder 5"/>
          <p:cNvSpPr>
            <a:spLocks noGrp="1"/>
          </p:cNvSpPr>
          <p:nvPr>
            <p:ph type="sldNum" sz="quarter" idx="11"/>
          </p:nvPr>
        </p:nvSpPr>
        <p:spPr/>
        <p:txBody>
          <a:bodyPr/>
          <a:lstStyle/>
          <a:p>
            <a:pPr>
              <a:defRPr/>
            </a:pPr>
            <a:fld id="{C4E11FF4-1896-4D2C-8E84-92C140924C95}" type="slidenum">
              <a:rPr lang="en-GB" smtClean="0"/>
              <a:pPr>
                <a:defRPr/>
              </a:pPr>
              <a:t>28</a:t>
            </a:fld>
            <a:endParaRPr lang="en-GB"/>
          </a:p>
        </p:txBody>
      </p:sp>
    </p:spTree>
    <p:extLst>
      <p:ext uri="{BB962C8B-B14F-4D97-AF65-F5344CB8AC3E}">
        <p14:creationId xmlns:p14="http://schemas.microsoft.com/office/powerpoint/2010/main" val="981579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732962" y="1741009"/>
            <a:ext cx="3672113" cy="3468914"/>
          </a:xfrm>
          <a:prstGeom prst="ellipse">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3581731" y="2875301"/>
            <a:ext cx="1974574" cy="1200329"/>
          </a:xfrm>
          <a:prstGeom prst="rect">
            <a:avLst/>
          </a:prstGeom>
          <a:noFill/>
        </p:spPr>
        <p:txBody>
          <a:bodyPr wrap="square" rtlCol="0">
            <a:spAutoFit/>
          </a:bodyPr>
          <a:lstStyle/>
          <a:p>
            <a:r>
              <a:rPr lang="en-GB" i="0" dirty="0" smtClean="0">
                <a:latin typeface="+mn-lt"/>
              </a:rPr>
              <a:t>The </a:t>
            </a:r>
            <a:r>
              <a:rPr lang="en-GB" i="0" dirty="0" smtClean="0">
                <a:latin typeface="+mn-lt"/>
              </a:rPr>
              <a:t>end.</a:t>
            </a:r>
          </a:p>
          <a:p>
            <a:r>
              <a:rPr lang="en-GB" i="0" dirty="0" smtClean="0">
                <a:latin typeface="+mn-lt"/>
              </a:rPr>
              <a:t>We hope this helps you!</a:t>
            </a:r>
            <a:endParaRPr lang="en-GB" i="0" dirty="0">
              <a:latin typeface="+mn-lt"/>
            </a:endParaRPr>
          </a:p>
        </p:txBody>
      </p:sp>
      <p:sp>
        <p:nvSpPr>
          <p:cNvPr id="6" name="Rectangle 5"/>
          <p:cNvSpPr/>
          <p:nvPr/>
        </p:nvSpPr>
        <p:spPr>
          <a:xfrm>
            <a:off x="728872" y="5603361"/>
            <a:ext cx="7699513" cy="646331"/>
          </a:xfrm>
          <a:prstGeom prst="rect">
            <a:avLst/>
          </a:prstGeom>
        </p:spPr>
        <p:txBody>
          <a:bodyPr wrap="square">
            <a:spAutoFit/>
          </a:bodyPr>
          <a:lstStyle/>
          <a:p>
            <a:r>
              <a:rPr lang="en-GB" sz="1800" i="0" dirty="0" smtClean="0">
                <a:solidFill>
                  <a:srgbClr val="002060"/>
                </a:solidFill>
                <a:latin typeface="+mn-lt"/>
              </a:rPr>
              <a:t>Please </a:t>
            </a:r>
            <a:r>
              <a:rPr lang="en-GB" sz="1800" i="0" dirty="0">
                <a:solidFill>
                  <a:srgbClr val="002060"/>
                </a:solidFill>
                <a:latin typeface="+mn-lt"/>
              </a:rPr>
              <a:t>provide any feedback to hughdavies@nhs.net</a:t>
            </a:r>
            <a:br>
              <a:rPr lang="en-GB" sz="1800" i="0" dirty="0">
                <a:solidFill>
                  <a:srgbClr val="002060"/>
                </a:solidFill>
                <a:latin typeface="+mn-lt"/>
              </a:rPr>
            </a:br>
            <a:endParaRPr lang="en-GB" sz="1800" dirty="0">
              <a:solidFill>
                <a:srgbClr val="002060"/>
              </a:solidFill>
              <a:latin typeface="+mn-lt"/>
            </a:endParaRPr>
          </a:p>
        </p:txBody>
      </p:sp>
      <p:sp>
        <p:nvSpPr>
          <p:cNvPr id="5" name="Slide Number Placeholder 4"/>
          <p:cNvSpPr>
            <a:spLocks noGrp="1"/>
          </p:cNvSpPr>
          <p:nvPr>
            <p:ph type="sldNum" sz="quarter" idx="11"/>
          </p:nvPr>
        </p:nvSpPr>
        <p:spPr/>
        <p:txBody>
          <a:bodyPr/>
          <a:lstStyle/>
          <a:p>
            <a:pPr>
              <a:defRPr/>
            </a:pPr>
            <a:fld id="{C4E11FF4-1896-4D2C-8E84-92C140924C95}" type="slidenum">
              <a:rPr lang="en-GB" smtClean="0"/>
              <a:pPr>
                <a:defRPr/>
              </a:pPr>
              <a:t>29</a:t>
            </a:fld>
            <a:endParaRPr lang="en-GB"/>
          </a:p>
        </p:txBody>
      </p:sp>
    </p:spTree>
    <p:extLst>
      <p:ext uri="{BB962C8B-B14F-4D97-AF65-F5344CB8AC3E}">
        <p14:creationId xmlns:p14="http://schemas.microsoft.com/office/powerpoint/2010/main" val="2338920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type="body" sz="quarter" idx="13"/>
          </p:nvPr>
        </p:nvSpPr>
        <p:spPr bwMode="auto">
          <a:xfrm>
            <a:off x="973581" y="2451651"/>
            <a:ext cx="7176505" cy="3909391"/>
          </a:xfrm>
          <a:noFill/>
          <a:ln>
            <a:miter lim="800000"/>
            <a:headEnd/>
            <a:tailEnd/>
          </a:ln>
        </p:spPr>
        <p:txBody>
          <a:bodyPr vert="horz" wrap="square" lIns="91440" tIns="45720" rIns="91440" bIns="45720" numCol="1" anchor="t" anchorCtr="0" compatLnSpc="1">
            <a:prstTxWarp prst="textNoShape">
              <a:avLst/>
            </a:prstTxWarp>
            <a:noAutofit/>
          </a:bodyPr>
          <a:lstStyle/>
          <a:p>
            <a:pPr marL="0" indent="0">
              <a:buNone/>
            </a:pPr>
            <a:r>
              <a:rPr lang="en-GB" sz="2000" dirty="0" smtClean="0"/>
              <a:t>Review </a:t>
            </a:r>
            <a:r>
              <a:rPr lang="en-GB" sz="2000" dirty="0"/>
              <a:t>is built on decisions that allow us to answer the </a:t>
            </a:r>
            <a:r>
              <a:rPr lang="en-GB" sz="2000" dirty="0" smtClean="0"/>
              <a:t>questions</a:t>
            </a:r>
            <a:endParaRPr lang="en-GB" sz="2000" dirty="0" smtClean="0"/>
          </a:p>
          <a:p>
            <a:pPr marL="0" indent="0">
              <a:buNone/>
            </a:pPr>
            <a:endParaRPr lang="en-GB" sz="1000" i="1" dirty="0" smtClean="0"/>
          </a:p>
          <a:p>
            <a:pPr marL="0" indent="0">
              <a:buNone/>
            </a:pPr>
            <a:r>
              <a:rPr lang="en-GB" sz="2000" i="1" dirty="0" smtClean="0"/>
              <a:t> </a:t>
            </a:r>
            <a:r>
              <a:rPr lang="en-GB" sz="2000" i="1" dirty="0"/>
              <a:t>“Is this study ethically acceptable? </a:t>
            </a:r>
            <a:r>
              <a:rPr lang="en-GB" sz="2000" i="1" dirty="0" smtClean="0"/>
              <a:t>Will </a:t>
            </a:r>
            <a:r>
              <a:rPr lang="en-GB" sz="2000" i="1" dirty="0"/>
              <a:t>we </a:t>
            </a:r>
            <a:r>
              <a:rPr lang="en-GB" sz="2000" i="1" dirty="0" smtClean="0"/>
              <a:t>approve it?”   </a:t>
            </a:r>
            <a:endParaRPr lang="en-GB" sz="2000" i="1" dirty="0" smtClean="0"/>
          </a:p>
          <a:p>
            <a:pPr marL="0" indent="0">
              <a:buNone/>
            </a:pPr>
            <a:endParaRPr lang="en-GB" sz="1000" dirty="0"/>
          </a:p>
          <a:p>
            <a:pPr marL="0" indent="0">
              <a:buNone/>
            </a:pPr>
            <a:r>
              <a:rPr lang="en-GB" sz="2000" dirty="0" smtClean="0"/>
              <a:t>These decisions </a:t>
            </a:r>
            <a:r>
              <a:rPr lang="en-GB" sz="2000" dirty="0"/>
              <a:t>rest on our judgements, founded on our values and standards. The crucial questions are therefore </a:t>
            </a:r>
          </a:p>
          <a:p>
            <a:pPr marL="0" indent="0">
              <a:buNone/>
            </a:pPr>
            <a:r>
              <a:rPr lang="en-GB" sz="2000" dirty="0"/>
              <a:t> </a:t>
            </a:r>
            <a:endParaRPr lang="en-GB" sz="2000" dirty="0" smtClean="0"/>
          </a:p>
          <a:p>
            <a:pPr marL="0" indent="0">
              <a:buNone/>
            </a:pPr>
            <a:r>
              <a:rPr lang="en-GB" sz="2000" b="1" i="1" dirty="0" smtClean="0"/>
              <a:t>“</a:t>
            </a:r>
            <a:r>
              <a:rPr lang="en-GB" sz="2000" b="1" i="1" dirty="0"/>
              <a:t>On what did I base my judgement? What were my reasons</a:t>
            </a:r>
            <a:r>
              <a:rPr lang="en-GB" sz="2000" b="1" i="1" dirty="0" smtClean="0"/>
              <a:t>?”</a:t>
            </a:r>
          </a:p>
          <a:p>
            <a:pPr marL="0" indent="0">
              <a:buNone/>
            </a:pPr>
            <a:endParaRPr lang="en-GB" sz="1000" b="1" i="1" dirty="0"/>
          </a:p>
          <a:p>
            <a:pPr marL="0" indent="0">
              <a:buNone/>
            </a:pPr>
            <a:r>
              <a:rPr lang="en-GB" sz="2000" dirty="0" smtClean="0"/>
              <a:t>The aim of this model is to help </a:t>
            </a:r>
            <a:r>
              <a:rPr lang="en-GB" sz="2000" dirty="0" smtClean="0"/>
              <a:t>answer </a:t>
            </a:r>
            <a:r>
              <a:rPr lang="en-GB" sz="2000" dirty="0" smtClean="0"/>
              <a:t>these </a:t>
            </a:r>
            <a:r>
              <a:rPr lang="en-GB" sz="2000" dirty="0" smtClean="0"/>
              <a:t>questions.</a:t>
            </a:r>
            <a:endParaRPr lang="en-GB" sz="2000" dirty="0"/>
          </a:p>
          <a:p>
            <a:pPr marL="0" indent="0">
              <a:buNone/>
            </a:pPr>
            <a:r>
              <a:rPr lang="en-GB" sz="2000" dirty="0"/>
              <a:t> </a:t>
            </a:r>
          </a:p>
        </p:txBody>
      </p:sp>
      <p:sp>
        <p:nvSpPr>
          <p:cNvPr id="7" name="Oval 6"/>
          <p:cNvSpPr/>
          <p:nvPr/>
        </p:nvSpPr>
        <p:spPr>
          <a:xfrm>
            <a:off x="462399" y="955421"/>
            <a:ext cx="969359" cy="993696"/>
          </a:xfrm>
          <a:prstGeom prst="ellipse">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bwMode="auto">
          <a:xfrm>
            <a:off x="2090923" y="1301022"/>
            <a:ext cx="4969055" cy="768959"/>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342900" indent="-342900" algn="l" defTabSz="457200" rtl="0" eaLnBrk="0" fontAlgn="base" hangingPunct="0">
              <a:spcBef>
                <a:spcPct val="20000"/>
              </a:spcBef>
              <a:spcAft>
                <a:spcPct val="0"/>
              </a:spcAft>
              <a:buClr>
                <a:schemeClr val="accent6"/>
              </a:buClr>
              <a:buFont typeface="Arial" pitchFamily="-1" charset="0"/>
              <a:buChar char="•"/>
              <a:defRPr sz="1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1" charset="0"/>
              <a:buNone/>
            </a:pPr>
            <a:r>
              <a:rPr lang="en-GB" sz="2400" b="1" i="0" dirty="0" smtClean="0">
                <a:solidFill>
                  <a:srgbClr val="002060"/>
                </a:solidFill>
              </a:rPr>
              <a:t>What is fair health care research review?</a:t>
            </a:r>
          </a:p>
        </p:txBody>
      </p:sp>
      <p:sp>
        <p:nvSpPr>
          <p:cNvPr id="8" name="Title 2"/>
          <p:cNvSpPr>
            <a:spLocks noGrp="1"/>
          </p:cNvSpPr>
          <p:nvPr>
            <p:ph type="title"/>
          </p:nvPr>
        </p:nvSpPr>
        <p:spPr>
          <a:xfrm>
            <a:off x="496504" y="1151851"/>
            <a:ext cx="901147" cy="544501"/>
          </a:xfrm>
        </p:spPr>
        <p:txBody>
          <a:bodyPr>
            <a:normAutofit/>
          </a:bodyPr>
          <a:lstStyle/>
          <a:p>
            <a:pPr algn="ctr"/>
            <a:r>
              <a:rPr lang="en-GB" sz="1400" dirty="0" smtClean="0"/>
              <a:t>The </a:t>
            </a:r>
            <a:br>
              <a:rPr lang="en-GB" sz="1400" dirty="0" smtClean="0"/>
            </a:br>
            <a:r>
              <a:rPr lang="en-GB" sz="1400" dirty="0" smtClean="0"/>
              <a:t>Model</a:t>
            </a:r>
            <a:endParaRPr lang="en-GB" sz="1400" dirty="0"/>
          </a:p>
        </p:txBody>
      </p:sp>
    </p:spTree>
    <p:extLst>
      <p:ext uri="{BB962C8B-B14F-4D97-AF65-F5344CB8AC3E}">
        <p14:creationId xmlns:p14="http://schemas.microsoft.com/office/powerpoint/2010/main" val="3391384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19670119">
            <a:off x="4179400" y="4700331"/>
            <a:ext cx="1280271" cy="1365622"/>
          </a:xfrm>
          <a:prstGeom prst="rect">
            <a:avLst/>
          </a:prstGeom>
        </p:spPr>
      </p:pic>
      <p:sp>
        <p:nvSpPr>
          <p:cNvPr id="7" name="Oval 6"/>
          <p:cNvSpPr/>
          <p:nvPr/>
        </p:nvSpPr>
        <p:spPr>
          <a:xfrm>
            <a:off x="462399" y="955421"/>
            <a:ext cx="969359" cy="993696"/>
          </a:xfrm>
          <a:prstGeom prst="ellipse">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bwMode="auto">
          <a:xfrm>
            <a:off x="2090923" y="1301022"/>
            <a:ext cx="4969055" cy="768959"/>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ct val="20000"/>
              </a:spcBef>
              <a:spcAft>
                <a:spcPct val="0"/>
              </a:spcAft>
              <a:buClr>
                <a:schemeClr val="accent6"/>
              </a:buClr>
              <a:buFont typeface="Arial" pitchFamily="-1" charset="0"/>
              <a:buChar char="•"/>
              <a:defRPr sz="1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b="1" i="0" dirty="0" smtClean="0"/>
              <a:t>This </a:t>
            </a:r>
            <a:r>
              <a:rPr lang="en-GB" sz="2400" b="1" i="0" dirty="0"/>
              <a:t>model of research </a:t>
            </a:r>
            <a:r>
              <a:rPr lang="en-GB" sz="2400" b="1" i="0" dirty="0" smtClean="0"/>
              <a:t>review</a:t>
            </a:r>
            <a:endParaRPr lang="en-GB" sz="2400" b="1" i="0" dirty="0"/>
          </a:p>
        </p:txBody>
      </p:sp>
      <p:sp>
        <p:nvSpPr>
          <p:cNvPr id="8" name="Content Placeholder 2"/>
          <p:cNvSpPr txBox="1">
            <a:spLocks/>
          </p:cNvSpPr>
          <p:nvPr/>
        </p:nvSpPr>
        <p:spPr bwMode="auto">
          <a:xfrm>
            <a:off x="290123" y="2001077"/>
            <a:ext cx="4001664" cy="3617843"/>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ct val="20000"/>
              </a:spcBef>
              <a:spcAft>
                <a:spcPct val="0"/>
              </a:spcAft>
              <a:buClr>
                <a:schemeClr val="accent6"/>
              </a:buClr>
              <a:buFont typeface="Arial" pitchFamily="-1" charset="0"/>
              <a:buChar char="•"/>
              <a:defRPr sz="1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Clr>
                <a:srgbClr val="332A86"/>
              </a:buClr>
              <a:buFont typeface="Arial" pitchFamily="-1" charset="0"/>
              <a:buNone/>
              <a:defRPr/>
            </a:pPr>
            <a:r>
              <a:rPr lang="en-GB" sz="2000" i="0" dirty="0" smtClean="0"/>
              <a:t>We hope this model will help:- </a:t>
            </a:r>
          </a:p>
          <a:p>
            <a:pPr lvl="1">
              <a:buClr>
                <a:srgbClr val="002060"/>
              </a:buClr>
              <a:buFont typeface="Arial" panose="020B0604020202020204" pitchFamily="34" charset="0"/>
              <a:buChar char="•"/>
            </a:pPr>
            <a:r>
              <a:rPr lang="en-GB" sz="2000" i="0" dirty="0" smtClean="0">
                <a:solidFill>
                  <a:srgbClr val="002060"/>
                </a:solidFill>
                <a:latin typeface="Arial" panose="020B0604020202020204" pitchFamily="34" charset="0"/>
                <a:cs typeface="Arial" panose="020B0604020202020204" pitchFamily="34" charset="0"/>
              </a:rPr>
              <a:t>Structure our debate</a:t>
            </a:r>
          </a:p>
          <a:p>
            <a:pPr lvl="1">
              <a:buClr>
                <a:srgbClr val="002060"/>
              </a:buClr>
              <a:buFont typeface="Arial" panose="020B0604020202020204" pitchFamily="34" charset="0"/>
              <a:buChar char="•"/>
            </a:pPr>
            <a:r>
              <a:rPr lang="en-GB" sz="2000" i="0" dirty="0"/>
              <a:t>O</a:t>
            </a:r>
            <a:r>
              <a:rPr lang="en-GB" sz="2000" i="0" dirty="0" smtClean="0"/>
              <a:t>pen up decisions for scrutiny</a:t>
            </a:r>
          </a:p>
          <a:p>
            <a:pPr marL="715963" indent="-265113">
              <a:buClr>
                <a:srgbClr val="002060"/>
              </a:buClr>
              <a:buFont typeface="Arial" panose="020B0604020202020204" pitchFamily="34" charset="0"/>
              <a:buChar char="•"/>
            </a:pPr>
            <a:r>
              <a:rPr lang="en-GB" sz="2000" i="0" dirty="0" smtClean="0"/>
              <a:t>Explore </a:t>
            </a:r>
            <a:r>
              <a:rPr lang="en-GB" sz="2000" i="0" dirty="0"/>
              <a:t>and understand the reasons for our judgements</a:t>
            </a:r>
          </a:p>
          <a:p>
            <a:pPr lvl="1">
              <a:buClr>
                <a:srgbClr val="002060"/>
              </a:buClr>
              <a:buFont typeface="Arial" panose="020B0604020202020204" pitchFamily="34" charset="0"/>
              <a:buChar char="•"/>
            </a:pPr>
            <a:r>
              <a:rPr lang="en-GB" sz="2000" i="0" dirty="0">
                <a:solidFill>
                  <a:srgbClr val="002060"/>
                </a:solidFill>
                <a:latin typeface="Arial" panose="020B0604020202020204" pitchFamily="34" charset="0"/>
                <a:cs typeface="Arial" panose="020B0604020202020204" pitchFamily="34" charset="0"/>
              </a:rPr>
              <a:t>Assess the strength of these judgements </a:t>
            </a:r>
          </a:p>
          <a:p>
            <a:pPr lvl="1">
              <a:buClr>
                <a:srgbClr val="002060"/>
              </a:buClr>
              <a:buFont typeface="Arial" panose="020B0604020202020204" pitchFamily="34" charset="0"/>
              <a:buChar char="•"/>
            </a:pPr>
            <a:r>
              <a:rPr lang="en-GB" sz="2000" i="0" dirty="0"/>
              <a:t>Widen the foundations we build these judgements on</a:t>
            </a:r>
          </a:p>
          <a:p>
            <a:pPr lvl="1">
              <a:buClr>
                <a:srgbClr val="002060"/>
              </a:buClr>
              <a:buFont typeface="Arial" panose="020B0604020202020204" pitchFamily="34" charset="0"/>
              <a:buChar char="•"/>
            </a:pPr>
            <a:endParaRPr lang="en-GB" sz="2000" i="0" dirty="0" smtClean="0"/>
          </a:p>
          <a:p>
            <a:pPr marL="0" indent="0">
              <a:spcBef>
                <a:spcPts val="600"/>
              </a:spcBef>
              <a:buClr>
                <a:srgbClr val="332A86"/>
              </a:buClr>
              <a:buFont typeface="Arial" pitchFamily="-1" charset="0"/>
              <a:buNone/>
              <a:defRPr/>
            </a:pPr>
            <a:endParaRPr lang="en-GB" sz="2800" i="0" dirty="0">
              <a:solidFill>
                <a:srgbClr val="002060"/>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4678016" y="1990468"/>
            <a:ext cx="4177239" cy="438382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ct val="20000"/>
              </a:spcBef>
              <a:spcAft>
                <a:spcPct val="0"/>
              </a:spcAft>
              <a:buClr>
                <a:schemeClr val="accent6"/>
              </a:buClr>
              <a:buFont typeface="Arial" pitchFamily="-1" charset="0"/>
              <a:buChar char="•"/>
              <a:defRPr sz="1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002060"/>
              </a:buClr>
              <a:buFont typeface="Arial" panose="020B0604020202020204" pitchFamily="34" charset="0"/>
              <a:buChar char="•"/>
            </a:pPr>
            <a:r>
              <a:rPr lang="en-GB" sz="2000" i="0" dirty="0" smtClean="0"/>
              <a:t>Understand others’  judgements </a:t>
            </a:r>
          </a:p>
          <a:p>
            <a:pPr lvl="1">
              <a:buClr>
                <a:srgbClr val="002060"/>
              </a:buClr>
              <a:buFont typeface="Arial" panose="020B0604020202020204" pitchFamily="34" charset="0"/>
              <a:buChar char="•"/>
            </a:pPr>
            <a:r>
              <a:rPr lang="en-GB" sz="2000" i="0" dirty="0"/>
              <a:t>W</a:t>
            </a:r>
            <a:r>
              <a:rPr lang="en-GB" sz="2000" i="0" dirty="0" smtClean="0"/>
              <a:t>eigh and balance all views</a:t>
            </a:r>
          </a:p>
          <a:p>
            <a:pPr lvl="1">
              <a:buClr>
                <a:srgbClr val="002060"/>
              </a:buClr>
              <a:buFont typeface="Arial" panose="020B0604020202020204" pitchFamily="34" charset="0"/>
              <a:buChar char="•"/>
            </a:pPr>
            <a:r>
              <a:rPr lang="en-GB" sz="2000" i="0" dirty="0"/>
              <a:t>Promote </a:t>
            </a:r>
            <a:r>
              <a:rPr lang="en-GB" sz="2000" i="0" dirty="0" smtClean="0"/>
              <a:t>consistency</a:t>
            </a:r>
          </a:p>
          <a:p>
            <a:pPr lvl="1">
              <a:buClr>
                <a:srgbClr val="002060"/>
              </a:buClr>
              <a:buFont typeface="Arial" panose="020B0604020202020204" pitchFamily="34" charset="0"/>
              <a:buChar char="•"/>
            </a:pPr>
            <a:r>
              <a:rPr lang="en-GB" sz="2000" i="0" dirty="0" smtClean="0"/>
              <a:t>Develop consensus</a:t>
            </a:r>
          </a:p>
          <a:p>
            <a:pPr lvl="1">
              <a:buClr>
                <a:srgbClr val="002060"/>
              </a:buClr>
              <a:buFont typeface="Arial" panose="020B0604020202020204" pitchFamily="34" charset="0"/>
              <a:buChar char="•"/>
            </a:pPr>
            <a:r>
              <a:rPr lang="en-GB" sz="2000" i="0" dirty="0" smtClean="0"/>
              <a:t>Address </a:t>
            </a:r>
            <a:r>
              <a:rPr lang="en-GB" sz="2000" i="0" dirty="0"/>
              <a:t>disagreement</a:t>
            </a:r>
            <a:r>
              <a:rPr lang="en-GB" sz="2000" i="0" dirty="0">
                <a:solidFill>
                  <a:srgbClr val="002060"/>
                </a:solidFill>
                <a:latin typeface="Arial" panose="020B0604020202020204" pitchFamily="34" charset="0"/>
                <a:cs typeface="Arial" panose="020B0604020202020204" pitchFamily="34" charset="0"/>
              </a:rPr>
              <a:t> and help resolve </a:t>
            </a:r>
            <a:r>
              <a:rPr lang="en-GB" sz="2000" i="0" dirty="0" smtClean="0">
                <a:solidFill>
                  <a:srgbClr val="002060"/>
                </a:solidFill>
                <a:latin typeface="Arial" panose="020B0604020202020204" pitchFamily="34" charset="0"/>
                <a:cs typeface="Arial" panose="020B0604020202020204" pitchFamily="34" charset="0"/>
              </a:rPr>
              <a:t>dispute</a:t>
            </a:r>
          </a:p>
          <a:p>
            <a:pPr lvl="1">
              <a:buClr>
                <a:srgbClr val="002060"/>
              </a:buClr>
              <a:buFont typeface="Arial" panose="020B0604020202020204" pitchFamily="34" charset="0"/>
              <a:buChar char="•"/>
            </a:pPr>
            <a:r>
              <a:rPr lang="en-GB" sz="2000" i="0" dirty="0" smtClean="0"/>
              <a:t>Counterbalance </a:t>
            </a:r>
            <a:r>
              <a:rPr lang="en-GB" sz="2000" i="0" dirty="0"/>
              <a:t>an individualistic approach</a:t>
            </a:r>
          </a:p>
          <a:p>
            <a:pPr lvl="1">
              <a:buClr>
                <a:srgbClr val="002060"/>
              </a:buClr>
              <a:buFont typeface="Arial" panose="020B0604020202020204" pitchFamily="34" charset="0"/>
              <a:buChar char="•"/>
            </a:pPr>
            <a:r>
              <a:rPr lang="en-GB" sz="2000" i="0" dirty="0">
                <a:solidFill>
                  <a:srgbClr val="002060"/>
                </a:solidFill>
                <a:latin typeface="Arial" panose="020B0604020202020204" pitchFamily="34" charset="0"/>
                <a:cs typeface="Arial" panose="020B0604020202020204" pitchFamily="34" charset="0"/>
              </a:rPr>
              <a:t>Address difficult and new issues</a:t>
            </a:r>
            <a:endParaRPr lang="en-GB" sz="2800" i="0" dirty="0">
              <a:solidFill>
                <a:srgbClr val="002060"/>
              </a:solidFill>
              <a:latin typeface="Arial" panose="020B0604020202020204" pitchFamily="34" charset="0"/>
              <a:cs typeface="Arial" panose="020B0604020202020204" pitchFamily="34" charset="0"/>
            </a:endParaRPr>
          </a:p>
          <a:p>
            <a:pPr lvl="1">
              <a:buClr>
                <a:srgbClr val="002060"/>
              </a:buClr>
              <a:buFont typeface="Arial" panose="020B0604020202020204" pitchFamily="34" charset="0"/>
              <a:buChar char="•"/>
            </a:pPr>
            <a:endParaRPr lang="en-GB" sz="2000" i="0" dirty="0">
              <a:solidFill>
                <a:srgbClr val="002060"/>
              </a:solidFill>
              <a:latin typeface="Arial" panose="020B0604020202020204" pitchFamily="34" charset="0"/>
              <a:cs typeface="Arial" panose="020B0604020202020204" pitchFamily="34" charset="0"/>
            </a:endParaRPr>
          </a:p>
          <a:p>
            <a:pPr lvl="1">
              <a:buClr>
                <a:srgbClr val="002060"/>
              </a:buClr>
              <a:buFont typeface="Arial" panose="020B0604020202020204" pitchFamily="34" charset="0"/>
              <a:buChar char="•"/>
            </a:pPr>
            <a:endParaRPr lang="en-GB" sz="2000" i="0" dirty="0" smtClean="0"/>
          </a:p>
          <a:p>
            <a:pPr marL="0" indent="0">
              <a:buClr>
                <a:srgbClr val="002060"/>
              </a:buClr>
              <a:buNone/>
            </a:pPr>
            <a:endParaRPr lang="en-GB" sz="2000" i="0" dirty="0" smtClean="0">
              <a:solidFill>
                <a:srgbClr val="002060"/>
              </a:solidFill>
              <a:latin typeface="Arial" panose="020B0604020202020204" pitchFamily="34" charset="0"/>
              <a:cs typeface="Arial" panose="020B0604020202020204" pitchFamily="34" charset="0"/>
            </a:endParaRPr>
          </a:p>
          <a:p>
            <a:pPr marL="0" indent="0">
              <a:spcBef>
                <a:spcPts val="600"/>
              </a:spcBef>
              <a:buClr>
                <a:srgbClr val="332A86"/>
              </a:buClr>
              <a:buFont typeface="Arial" pitchFamily="-1" charset="0"/>
              <a:buNone/>
              <a:defRPr/>
            </a:pPr>
            <a:endParaRPr lang="en-GB" sz="2000" i="0" dirty="0" smtClean="0"/>
          </a:p>
          <a:p>
            <a:pPr marL="0" indent="0" eaLnBrk="1" hangingPunct="1">
              <a:buFont typeface="Arial" pitchFamily="-1" charset="0"/>
              <a:buNone/>
            </a:pPr>
            <a:endParaRPr lang="en-GB" sz="2800" i="0" dirty="0">
              <a:cs typeface="MS PGothic" pitchFamily="34" charset="-128"/>
            </a:endParaRPr>
          </a:p>
        </p:txBody>
      </p:sp>
      <p:sp>
        <p:nvSpPr>
          <p:cNvPr id="11" name="Title 2"/>
          <p:cNvSpPr>
            <a:spLocks noGrp="1"/>
          </p:cNvSpPr>
          <p:nvPr>
            <p:ph type="title"/>
          </p:nvPr>
        </p:nvSpPr>
        <p:spPr>
          <a:xfrm>
            <a:off x="496504" y="1151851"/>
            <a:ext cx="901147" cy="544501"/>
          </a:xfrm>
        </p:spPr>
        <p:txBody>
          <a:bodyPr>
            <a:normAutofit/>
          </a:bodyPr>
          <a:lstStyle/>
          <a:p>
            <a:pPr algn="ctr"/>
            <a:r>
              <a:rPr lang="en-GB" sz="1400" dirty="0" smtClean="0"/>
              <a:t>The </a:t>
            </a:r>
            <a:br>
              <a:rPr lang="en-GB" sz="1400" dirty="0" smtClean="0"/>
            </a:br>
            <a:r>
              <a:rPr lang="en-GB" sz="1400" dirty="0" smtClean="0"/>
              <a:t>Model</a:t>
            </a:r>
            <a:endParaRPr lang="en-GB" sz="1400" dirty="0"/>
          </a:p>
        </p:txBody>
      </p:sp>
    </p:spTree>
    <p:extLst>
      <p:ext uri="{BB962C8B-B14F-4D97-AF65-F5344CB8AC3E}">
        <p14:creationId xmlns:p14="http://schemas.microsoft.com/office/powerpoint/2010/main" val="4211680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txBox="1">
            <a:spLocks noChangeArrowheads="1"/>
          </p:cNvSpPr>
          <p:nvPr/>
        </p:nvSpPr>
        <p:spPr bwMode="auto">
          <a:xfrm>
            <a:off x="271108" y="2033870"/>
            <a:ext cx="864429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Two aims</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Four steps</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Eight “</a:t>
            </a:r>
            <a:r>
              <a:rPr lang="en-GB" i="0" dirty="0" err="1" smtClean="0">
                <a:solidFill>
                  <a:srgbClr val="002060"/>
                </a:solidFill>
                <a:latin typeface="Arial" panose="020B0604020202020204" pitchFamily="34" charset="0"/>
                <a:cs typeface="Arial" panose="020B0604020202020204" pitchFamily="34" charset="0"/>
              </a:rPr>
              <a:t>Es</a:t>
            </a:r>
            <a:r>
              <a:rPr lang="en-GB" i="0" dirty="0" smtClean="0">
                <a:solidFill>
                  <a:srgbClr val="002060"/>
                </a:solidFill>
                <a:latin typeface="Arial" panose="020B0604020202020204" pitchFamily="34" charset="0"/>
                <a:cs typeface="Arial" panose="020B0604020202020204" pitchFamily="34" charset="0"/>
              </a:rPr>
              <a:t>”</a:t>
            </a: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1855052" y="1287696"/>
            <a:ext cx="5450305" cy="461665"/>
          </a:xfrm>
          <a:prstGeom prst="rect">
            <a:avLst/>
          </a:prstGeom>
        </p:spPr>
        <p:txBody>
          <a:bodyPr wrap="square">
            <a:spAutoFit/>
          </a:bodyPr>
          <a:lstStyle/>
          <a:p>
            <a:r>
              <a:rPr lang="en-GB" b="1" i="0" dirty="0" smtClean="0">
                <a:solidFill>
                  <a:srgbClr val="002060"/>
                </a:solidFill>
                <a:latin typeface="Arial" panose="020B0604020202020204" pitchFamily="34" charset="0"/>
                <a:ea typeface="Calibri" panose="020F0502020204030204" pitchFamily="34" charset="0"/>
                <a:cs typeface="Arial" panose="020B0604020202020204" pitchFamily="34" charset="0"/>
              </a:rPr>
              <a:t>This model of research review</a:t>
            </a:r>
            <a:endParaRPr lang="en-GB" dirty="0"/>
          </a:p>
        </p:txBody>
      </p:sp>
      <p:sp>
        <p:nvSpPr>
          <p:cNvPr id="5" name="Oval 4"/>
          <p:cNvSpPr/>
          <p:nvPr/>
        </p:nvSpPr>
        <p:spPr>
          <a:xfrm>
            <a:off x="462399" y="955421"/>
            <a:ext cx="969359" cy="993696"/>
          </a:xfrm>
          <a:prstGeom prst="ellipse">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itle 2"/>
          <p:cNvSpPr>
            <a:spLocks noGrp="1"/>
          </p:cNvSpPr>
          <p:nvPr>
            <p:ph type="title"/>
          </p:nvPr>
        </p:nvSpPr>
        <p:spPr>
          <a:xfrm>
            <a:off x="496504" y="1151851"/>
            <a:ext cx="901147" cy="544501"/>
          </a:xfrm>
        </p:spPr>
        <p:txBody>
          <a:bodyPr>
            <a:normAutofit/>
          </a:bodyPr>
          <a:lstStyle/>
          <a:p>
            <a:pPr algn="ctr"/>
            <a:r>
              <a:rPr lang="en-GB" sz="1400" dirty="0" smtClean="0"/>
              <a:t>The </a:t>
            </a:r>
            <a:br>
              <a:rPr lang="en-GB" sz="1400" dirty="0" smtClean="0"/>
            </a:br>
            <a:r>
              <a:rPr lang="en-GB" sz="1400" dirty="0" smtClean="0"/>
              <a:t>Model</a:t>
            </a:r>
            <a:endParaRPr lang="en-GB" sz="1400" dirty="0"/>
          </a:p>
        </p:txBody>
      </p:sp>
      <p:sp>
        <p:nvSpPr>
          <p:cNvPr id="4" name="Slide Number Placeholder 3"/>
          <p:cNvSpPr>
            <a:spLocks noGrp="1"/>
          </p:cNvSpPr>
          <p:nvPr>
            <p:ph type="sldNum" sz="quarter" idx="11"/>
          </p:nvPr>
        </p:nvSpPr>
        <p:spPr/>
        <p:txBody>
          <a:bodyPr/>
          <a:lstStyle/>
          <a:p>
            <a:pPr>
              <a:defRPr/>
            </a:pPr>
            <a:fld id="{C4E11FF4-1896-4D2C-8E84-92C140924C95}" type="slidenum">
              <a:rPr lang="en-GB" smtClean="0"/>
              <a:pPr>
                <a:defRPr/>
              </a:pPr>
              <a:t>5</a:t>
            </a:fld>
            <a:endParaRPr lang="en-GB"/>
          </a:p>
        </p:txBody>
      </p:sp>
    </p:spTree>
    <p:extLst>
      <p:ext uri="{BB962C8B-B14F-4D97-AF65-F5344CB8AC3E}">
        <p14:creationId xmlns:p14="http://schemas.microsoft.com/office/powerpoint/2010/main" val="39225136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txBox="1">
            <a:spLocks noChangeArrowheads="1"/>
          </p:cNvSpPr>
          <p:nvPr/>
        </p:nvSpPr>
        <p:spPr bwMode="auto">
          <a:xfrm>
            <a:off x="271106" y="1305647"/>
            <a:ext cx="6116441" cy="373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l" eaLnBrk="1" hangingPunct="1">
              <a:spcBef>
                <a:spcPct val="0"/>
              </a:spcBef>
            </a:pPr>
            <a:r>
              <a:rPr lang="en-GB" b="1" i="0" dirty="0" smtClean="0">
                <a:solidFill>
                  <a:srgbClr val="002060"/>
                </a:solidFill>
                <a:latin typeface="Arial" panose="020B0604020202020204" pitchFamily="34" charset="0"/>
                <a:cs typeface="Arial" panose="020B0604020202020204" pitchFamily="34" charset="0"/>
              </a:rPr>
              <a:t>To protect research participants AND facilitate ethical research</a:t>
            </a:r>
            <a:endParaRPr lang="en-GB" b="1" i="0" dirty="0">
              <a:solidFill>
                <a:srgbClr val="002060"/>
              </a:solidFill>
              <a:latin typeface="Arial" panose="020B0604020202020204" pitchFamily="34" charset="0"/>
              <a:cs typeface="Arial" panose="020B0604020202020204" pitchFamily="34" charset="0"/>
            </a:endParaRPr>
          </a:p>
          <a:p>
            <a:pPr algn="l" eaLnBrk="1" hangingPunct="1">
              <a:spcBef>
                <a:spcPct val="0"/>
              </a:spcBef>
            </a:pPr>
            <a:endParaRPr lang="en-GB" sz="2000" i="0" dirty="0">
              <a:solidFill>
                <a:srgbClr val="002060"/>
              </a:solidFill>
              <a:latin typeface="Arial" panose="020B0604020202020204" pitchFamily="34" charset="0"/>
              <a:cs typeface="Arial" panose="020B0604020202020204" pitchFamily="34" charset="0"/>
            </a:endParaRPr>
          </a:p>
          <a:p>
            <a:pPr algn="l" eaLnBrk="1" hangingPunct="1">
              <a:spcBef>
                <a:spcPct val="0"/>
              </a:spcBef>
            </a:pPr>
            <a:r>
              <a:rPr lang="en-GB" sz="2000" i="0" dirty="0" smtClean="0">
                <a:solidFill>
                  <a:srgbClr val="002060"/>
                </a:solidFill>
                <a:latin typeface="Arial" panose="020B0604020202020204" pitchFamily="34" charset="0"/>
                <a:cs typeface="Arial" panose="020B0604020202020204" pitchFamily="34" charset="0"/>
              </a:rPr>
              <a:t>We must weigh up the harms and benefits for participants then balance these consequences for participants against the risks of </a:t>
            </a:r>
            <a:r>
              <a:rPr lang="en-GB" sz="2000" i="0" dirty="0" err="1" smtClean="0">
                <a:solidFill>
                  <a:srgbClr val="002060"/>
                </a:solidFill>
                <a:latin typeface="Arial" panose="020B0604020202020204" pitchFamily="34" charset="0"/>
                <a:cs typeface="Arial" panose="020B0604020202020204" pitchFamily="34" charset="0"/>
              </a:rPr>
              <a:t>unresearched</a:t>
            </a:r>
            <a:r>
              <a:rPr lang="en-GB" sz="2000" i="0" dirty="0" smtClean="0">
                <a:solidFill>
                  <a:srgbClr val="002060"/>
                </a:solidFill>
                <a:latin typeface="Arial" panose="020B0604020202020204" pitchFamily="34" charset="0"/>
                <a:cs typeface="Arial" panose="020B0604020202020204" pitchFamily="34" charset="0"/>
              </a:rPr>
              <a:t> health care to current and future patients. </a:t>
            </a:r>
            <a:r>
              <a:rPr lang="en-GB" sz="2000" i="0" dirty="0">
                <a:solidFill>
                  <a:srgbClr val="002060"/>
                </a:solidFill>
                <a:latin typeface="Arial" panose="020B0604020202020204" pitchFamily="34" charset="0"/>
                <a:cs typeface="Arial" panose="020B0604020202020204" pitchFamily="34" charset="0"/>
              </a:rPr>
              <a:t>O</a:t>
            </a:r>
            <a:r>
              <a:rPr lang="en-GB" sz="2000" i="0" dirty="0" smtClean="0">
                <a:solidFill>
                  <a:srgbClr val="002060"/>
                </a:solidFill>
                <a:latin typeface="Arial" panose="020B0604020202020204" pitchFamily="34" charset="0"/>
                <a:cs typeface="Arial" panose="020B0604020202020204" pitchFamily="34" charset="0"/>
              </a:rPr>
              <a:t>ur </a:t>
            </a:r>
            <a:r>
              <a:rPr lang="en-GB" sz="2000" i="0" dirty="0">
                <a:solidFill>
                  <a:srgbClr val="002060"/>
                </a:solidFill>
                <a:latin typeface="Arial" panose="020B0604020202020204" pitchFamily="34" charset="0"/>
                <a:cs typeface="Arial" panose="020B0604020202020204" pitchFamily="34" charset="0"/>
              </a:rPr>
              <a:t>review is </a:t>
            </a:r>
            <a:r>
              <a:rPr lang="en-GB" sz="2000" i="0" dirty="0" smtClean="0">
                <a:solidFill>
                  <a:srgbClr val="002060"/>
                </a:solidFill>
                <a:latin typeface="Arial" panose="020B0604020202020204" pitchFamily="34" charset="0"/>
                <a:cs typeface="Arial" panose="020B0604020202020204" pitchFamily="34" charset="0"/>
              </a:rPr>
              <a:t>thus a </a:t>
            </a:r>
            <a:r>
              <a:rPr lang="en-GB" sz="2000" i="0" dirty="0">
                <a:solidFill>
                  <a:srgbClr val="002060"/>
                </a:solidFill>
                <a:latin typeface="Arial" panose="020B0604020202020204" pitchFamily="34" charset="0"/>
                <a:cs typeface="Arial" panose="020B0604020202020204" pitchFamily="34" charset="0"/>
              </a:rPr>
              <a:t>complicated matrix, encompassing and accommodating risk and </a:t>
            </a:r>
            <a:r>
              <a:rPr lang="en-GB" sz="2000" i="0" dirty="0" smtClean="0">
                <a:solidFill>
                  <a:srgbClr val="002060"/>
                </a:solidFill>
                <a:latin typeface="Arial" panose="020B0604020202020204" pitchFamily="34" charset="0"/>
                <a:cs typeface="Arial" panose="020B0604020202020204" pitchFamily="34" charset="0"/>
              </a:rPr>
              <a:t>benefit to many people:  </a:t>
            </a:r>
            <a:r>
              <a:rPr lang="en-GB" sz="2000" i="0" dirty="0">
                <a:solidFill>
                  <a:srgbClr val="002060"/>
                </a:solidFill>
                <a:latin typeface="Arial" panose="020B0604020202020204" pitchFamily="34" charset="0"/>
                <a:cs typeface="Arial" panose="020B0604020202020204" pitchFamily="34" charset="0"/>
              </a:rPr>
              <a:t>participants, </a:t>
            </a:r>
            <a:r>
              <a:rPr lang="en-GB" sz="2000" i="0" dirty="0" smtClean="0">
                <a:solidFill>
                  <a:srgbClr val="002060"/>
                </a:solidFill>
                <a:latin typeface="Arial" panose="020B0604020202020204" pitchFamily="34" charset="0"/>
                <a:cs typeface="Arial" panose="020B0604020202020204" pitchFamily="34" charset="0"/>
              </a:rPr>
              <a:t>patients, the public, clinicians and researchers</a:t>
            </a:r>
            <a:r>
              <a:rPr lang="en-GB" sz="2000" i="0" dirty="0" smtClean="0">
                <a:solidFill>
                  <a:srgbClr val="002060"/>
                </a:solidFill>
                <a:latin typeface="Arial" panose="020B0604020202020204" pitchFamily="34" charset="0"/>
                <a:cs typeface="Arial" panose="020B0604020202020204" pitchFamily="34" charset="0"/>
              </a:rPr>
              <a:t>.</a:t>
            </a:r>
          </a:p>
          <a:p>
            <a:pPr algn="l" eaLnBrk="1" hangingPunct="1">
              <a:spcBef>
                <a:spcPct val="0"/>
              </a:spcBef>
            </a:pPr>
            <a:endParaRPr lang="en-GB" sz="2000" i="0" dirty="0">
              <a:solidFill>
                <a:srgbClr val="002060"/>
              </a:solidFill>
              <a:latin typeface="Arial" panose="020B0604020202020204" pitchFamily="34" charset="0"/>
              <a:cs typeface="Arial" panose="020B0604020202020204" pitchFamily="34" charset="0"/>
            </a:endParaRPr>
          </a:p>
          <a:p>
            <a:pPr algn="l" eaLnBrk="1" hangingPunct="1">
              <a:spcBef>
                <a:spcPct val="0"/>
              </a:spcBef>
            </a:pPr>
            <a:r>
              <a:rPr lang="en-GB" sz="2000" i="0" dirty="0" smtClean="0">
                <a:solidFill>
                  <a:srgbClr val="002060"/>
                </a:solidFill>
                <a:latin typeface="Arial" panose="020B0604020202020204" pitchFamily="34" charset="0"/>
                <a:cs typeface="Arial" panose="020B0604020202020204" pitchFamily="34" charset="0"/>
              </a:rPr>
              <a:t>For more detail see </a:t>
            </a:r>
            <a:endParaRPr lang="en-GB" sz="2000"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00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000" b="1"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000" i="1" dirty="0">
              <a:solidFill>
                <a:srgbClr val="002060"/>
              </a:solidFill>
              <a:latin typeface="Arial" panose="020B0604020202020204" pitchFamily="34" charset="0"/>
              <a:cs typeface="Arial" panose="020B0604020202020204" pitchFamily="34" charset="0"/>
            </a:endParaRPr>
          </a:p>
        </p:txBody>
      </p:sp>
      <p:pic>
        <p:nvPicPr>
          <p:cNvPr id="120836" name="Picture 12" descr="http://4.bp.blogspot.com/-L4KN84zvgtI/TfPRwhDHtVI/AAAAAAAAACM/CACcIulBuGA/s1600/johnny_automatic_scales_of_justi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1667" y="3200369"/>
            <a:ext cx="1964184" cy="1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TextBox 7"/>
          <p:cNvSpPr txBox="1">
            <a:spLocks noChangeArrowheads="1"/>
          </p:cNvSpPr>
          <p:nvPr/>
        </p:nvSpPr>
        <p:spPr bwMode="auto">
          <a:xfrm>
            <a:off x="6941878" y="3939179"/>
            <a:ext cx="2520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ctr" eaLnBrk="1" hangingPunct="1">
              <a:spcBef>
                <a:spcPct val="0"/>
              </a:spcBef>
              <a:buFontTx/>
              <a:buNone/>
            </a:pPr>
            <a:r>
              <a:rPr lang="en-GB" sz="2000" dirty="0">
                <a:latin typeface="Arial" panose="020B0604020202020204" pitchFamily="34" charset="0"/>
                <a:cs typeface="Arial" panose="020B0604020202020204" pitchFamily="34" charset="0"/>
              </a:rPr>
              <a:t>BENEFIT</a:t>
            </a:r>
          </a:p>
        </p:txBody>
      </p:sp>
      <p:sp>
        <p:nvSpPr>
          <p:cNvPr id="120838" name="TextBox 8"/>
          <p:cNvSpPr txBox="1">
            <a:spLocks noChangeArrowheads="1"/>
          </p:cNvSpPr>
          <p:nvPr/>
        </p:nvSpPr>
        <p:spPr bwMode="auto">
          <a:xfrm rot="10800000" flipV="1">
            <a:off x="5950485" y="3691052"/>
            <a:ext cx="16770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ctr" eaLnBrk="1" hangingPunct="1">
              <a:spcBef>
                <a:spcPct val="0"/>
              </a:spcBef>
              <a:buFontTx/>
              <a:buNone/>
            </a:pPr>
            <a:r>
              <a:rPr lang="en-GB" sz="1600" dirty="0">
                <a:latin typeface="Arial" panose="020B0604020202020204" pitchFamily="34" charset="0"/>
                <a:cs typeface="Arial" panose="020B0604020202020204" pitchFamily="34" charset="0"/>
              </a:rPr>
              <a:t>HARM</a:t>
            </a:r>
          </a:p>
        </p:txBody>
      </p:sp>
      <p:sp>
        <p:nvSpPr>
          <p:cNvPr id="2" name="TextBox 1"/>
          <p:cNvSpPr txBox="1"/>
          <p:nvPr/>
        </p:nvSpPr>
        <p:spPr>
          <a:xfrm>
            <a:off x="1828369" y="5642023"/>
            <a:ext cx="4239087" cy="646331"/>
          </a:xfrm>
          <a:prstGeom prst="rect">
            <a:avLst/>
          </a:prstGeom>
          <a:noFill/>
        </p:spPr>
        <p:txBody>
          <a:bodyPr wrap="square" rtlCol="0">
            <a:spAutoFit/>
          </a:bodyPr>
          <a:lstStyle/>
          <a:p>
            <a:r>
              <a:rPr lang="en-GB" sz="1600" i="0" dirty="0" smtClean="0">
                <a:latin typeface="+mn-lt"/>
                <a:hlinkClick r:id="rId4"/>
              </a:rPr>
              <a:t>http://www.testingtreatments.org</a:t>
            </a:r>
            <a:endParaRPr lang="en-GB" sz="1600" i="0" dirty="0" smtClean="0">
              <a:latin typeface="+mn-lt"/>
            </a:endParaRPr>
          </a:p>
          <a:p>
            <a:endParaRPr lang="en-GB" sz="2000" i="0" dirty="0">
              <a:latin typeface="+mn-lt"/>
            </a:endParaRPr>
          </a:p>
        </p:txBody>
      </p:sp>
      <p:sp>
        <p:nvSpPr>
          <p:cNvPr id="10" name="Rectangle 3"/>
          <p:cNvSpPr txBox="1">
            <a:spLocks noChangeArrowheads="1"/>
          </p:cNvSpPr>
          <p:nvPr/>
        </p:nvSpPr>
        <p:spPr bwMode="auto">
          <a:xfrm>
            <a:off x="271108" y="212033"/>
            <a:ext cx="8644292" cy="49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sz="3200" b="1" i="0" dirty="0" smtClean="0">
                <a:solidFill>
                  <a:srgbClr val="002060"/>
                </a:solidFill>
                <a:latin typeface="Arial" panose="020B0604020202020204" pitchFamily="34" charset="0"/>
                <a:cs typeface="Arial" panose="020B0604020202020204" pitchFamily="34" charset="0"/>
              </a:rPr>
              <a:t>Two aims</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C4E11FF4-1896-4D2C-8E84-92C140924C95}" type="slidenum">
              <a:rPr lang="en-GB" smtClean="0"/>
              <a:pPr>
                <a:defRPr/>
              </a:pPr>
              <a:t>6</a:t>
            </a:fld>
            <a:endParaRPr lang="en-GB"/>
          </a:p>
        </p:txBody>
      </p:sp>
    </p:spTree>
    <p:extLst>
      <p:ext uri="{BB962C8B-B14F-4D97-AF65-F5344CB8AC3E}">
        <p14:creationId xmlns:p14="http://schemas.microsoft.com/office/powerpoint/2010/main" val="3343716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txBox="1">
            <a:spLocks noChangeArrowheads="1"/>
          </p:cNvSpPr>
          <p:nvPr/>
        </p:nvSpPr>
        <p:spPr bwMode="auto">
          <a:xfrm>
            <a:off x="1439506" y="1839047"/>
            <a:ext cx="6116441" cy="373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l" eaLnBrk="1" hangingPunct="1">
              <a:lnSpc>
                <a:spcPct val="200000"/>
              </a:lnSpc>
              <a:spcBef>
                <a:spcPct val="0"/>
              </a:spcBef>
            </a:pPr>
            <a:r>
              <a:rPr lang="en-GB" b="1" i="0" dirty="0" smtClean="0">
                <a:solidFill>
                  <a:srgbClr val="002060"/>
                </a:solidFill>
                <a:latin typeface="Arial" panose="020B0604020202020204" pitchFamily="34" charset="0"/>
                <a:cs typeface="Arial" panose="020B0604020202020204" pitchFamily="34" charset="0"/>
              </a:rPr>
              <a:t>I CONSTRUCTION</a:t>
            </a:r>
          </a:p>
          <a:p>
            <a:pPr algn="l" eaLnBrk="1" hangingPunct="1">
              <a:lnSpc>
                <a:spcPct val="200000"/>
              </a:lnSpc>
              <a:spcBef>
                <a:spcPct val="0"/>
              </a:spcBef>
            </a:pPr>
            <a:r>
              <a:rPr lang="en-GB" b="1" i="0" dirty="0" smtClean="0">
                <a:solidFill>
                  <a:srgbClr val="002060"/>
                </a:solidFill>
                <a:latin typeface="Arial" panose="020B0604020202020204" pitchFamily="34" charset="0"/>
                <a:cs typeface="Arial" panose="020B0604020202020204" pitchFamily="34" charset="0"/>
              </a:rPr>
              <a:t>II DE-CONSTRUCTION</a:t>
            </a:r>
          </a:p>
          <a:p>
            <a:pPr algn="l" eaLnBrk="1" hangingPunct="1">
              <a:lnSpc>
                <a:spcPct val="200000"/>
              </a:lnSpc>
              <a:spcBef>
                <a:spcPct val="0"/>
              </a:spcBef>
            </a:pPr>
            <a:r>
              <a:rPr lang="en-GB" b="1" i="0" dirty="0" smtClean="0">
                <a:solidFill>
                  <a:srgbClr val="002060"/>
                </a:solidFill>
                <a:latin typeface="Arial" panose="020B0604020202020204" pitchFamily="34" charset="0"/>
                <a:cs typeface="Arial" panose="020B0604020202020204" pitchFamily="34" charset="0"/>
              </a:rPr>
              <a:t>III JUDGEMENT</a:t>
            </a:r>
          </a:p>
          <a:p>
            <a:pPr algn="l" eaLnBrk="1" hangingPunct="1">
              <a:lnSpc>
                <a:spcPct val="200000"/>
              </a:lnSpc>
              <a:spcBef>
                <a:spcPct val="0"/>
              </a:spcBef>
            </a:pPr>
            <a:r>
              <a:rPr lang="en-GB" b="1" i="0" dirty="0" smtClean="0">
                <a:solidFill>
                  <a:srgbClr val="002060"/>
                </a:solidFill>
                <a:latin typeface="Arial" panose="020B0604020202020204" pitchFamily="34" charset="0"/>
                <a:cs typeface="Arial" panose="020B0604020202020204" pitchFamily="34" charset="0"/>
              </a:rPr>
              <a:t>IV DISCUSSION AND CONSULTATION</a:t>
            </a:r>
          </a:p>
          <a:p>
            <a:pPr algn="l" eaLnBrk="1" hangingPunct="1">
              <a:spcBef>
                <a:spcPct val="0"/>
              </a:spcBef>
            </a:pPr>
            <a:r>
              <a:rPr lang="en-GB" sz="2000" i="0" dirty="0" smtClean="0">
                <a:solidFill>
                  <a:srgbClr val="002060"/>
                </a:solidFill>
                <a:latin typeface="Arial" panose="020B0604020202020204" pitchFamily="34" charset="0"/>
                <a:cs typeface="Arial" panose="020B0604020202020204" pitchFamily="34" charset="0"/>
              </a:rPr>
              <a:t>.</a:t>
            </a:r>
            <a:endParaRPr lang="en-GB" sz="2000"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00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000" b="1"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000" i="1" dirty="0">
              <a:solidFill>
                <a:srgbClr val="002060"/>
              </a:solidFill>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71108" y="212033"/>
            <a:ext cx="8644292" cy="49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sz="3200" b="1" i="0" dirty="0" smtClean="0">
                <a:solidFill>
                  <a:srgbClr val="002060"/>
                </a:solidFill>
                <a:latin typeface="Arial" panose="020B0604020202020204" pitchFamily="34" charset="0"/>
                <a:cs typeface="Arial" panose="020B0604020202020204" pitchFamily="34" charset="0"/>
              </a:rPr>
              <a:t>Four steps</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C4E11FF4-1896-4D2C-8E84-92C140924C95}" type="slidenum">
              <a:rPr lang="en-GB" smtClean="0"/>
              <a:pPr>
                <a:defRPr/>
              </a:pPr>
              <a:t>7</a:t>
            </a:fld>
            <a:endParaRPr lang="en-GB"/>
          </a:p>
        </p:txBody>
      </p:sp>
    </p:spTree>
    <p:extLst>
      <p:ext uri="{BB962C8B-B14F-4D97-AF65-F5344CB8AC3E}">
        <p14:creationId xmlns:p14="http://schemas.microsoft.com/office/powerpoint/2010/main" val="756479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772" y="1310839"/>
            <a:ext cx="7033846" cy="461665"/>
          </a:xfrm>
          <a:prstGeom prst="rect">
            <a:avLst/>
          </a:prstGeom>
        </p:spPr>
        <p:txBody>
          <a:bodyPr wrap="square">
            <a:spAutoFit/>
          </a:bodyPr>
          <a:lstStyle/>
          <a:p>
            <a:pPr algn="l"/>
            <a:r>
              <a:rPr lang="en-GB" b="1" i="0" dirty="0">
                <a:solidFill>
                  <a:srgbClr val="002060"/>
                </a:solidFill>
                <a:latin typeface="+mn-lt"/>
              </a:rPr>
              <a:t>STEP 1: </a:t>
            </a:r>
            <a:r>
              <a:rPr lang="en-GB" b="1" i="0" dirty="0" smtClean="0">
                <a:solidFill>
                  <a:srgbClr val="002060"/>
                </a:solidFill>
                <a:latin typeface="+mn-lt"/>
              </a:rPr>
              <a:t>Constructing </a:t>
            </a:r>
            <a:r>
              <a:rPr lang="en-GB" b="1" i="0" dirty="0">
                <a:solidFill>
                  <a:srgbClr val="002060"/>
                </a:solidFill>
                <a:latin typeface="+mn-lt"/>
              </a:rPr>
              <a:t>a picture of the </a:t>
            </a:r>
            <a:r>
              <a:rPr lang="en-GB" b="1" i="0" dirty="0" smtClean="0">
                <a:solidFill>
                  <a:srgbClr val="002060"/>
                </a:solidFill>
                <a:latin typeface="+mn-lt"/>
              </a:rPr>
              <a:t>research </a:t>
            </a:r>
            <a:endParaRPr lang="en-GB" b="1" i="0" dirty="0">
              <a:solidFill>
                <a:srgbClr val="002060"/>
              </a:solidFill>
              <a:latin typeface="+mn-lt"/>
            </a:endParaRPr>
          </a:p>
        </p:txBody>
      </p:sp>
      <p:sp>
        <p:nvSpPr>
          <p:cNvPr id="6" name="TextBox 5"/>
          <p:cNvSpPr txBox="1"/>
          <p:nvPr/>
        </p:nvSpPr>
        <p:spPr>
          <a:xfrm>
            <a:off x="6297316" y="5462996"/>
            <a:ext cx="2511003" cy="715108"/>
          </a:xfrm>
          <a:prstGeom prst="rect">
            <a:avLst/>
          </a:prstGeom>
          <a:solidFill>
            <a:schemeClr val="bg1"/>
          </a:solidFill>
        </p:spPr>
        <p:txBody>
          <a:bodyPr wrap="square" rtlCol="0">
            <a:spAutoFit/>
          </a:bodyPr>
          <a:lstStyle/>
          <a:p>
            <a:endParaRPr lang="en-GB" dirty="0"/>
          </a:p>
        </p:txBody>
      </p:sp>
      <p:sp>
        <p:nvSpPr>
          <p:cNvPr id="12" name="Rectangle 3"/>
          <p:cNvSpPr txBox="1">
            <a:spLocks noChangeArrowheads="1"/>
          </p:cNvSpPr>
          <p:nvPr/>
        </p:nvSpPr>
        <p:spPr bwMode="auto">
          <a:xfrm>
            <a:off x="212032"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smtClean="0">
                <a:solidFill>
                  <a:srgbClr val="002060"/>
                </a:solidFill>
                <a:latin typeface="Arial" panose="020B0604020202020204" pitchFamily="34" charset="0"/>
                <a:cs typeface="Arial" panose="020B0604020202020204" pitchFamily="34" charset="0"/>
              </a:rPr>
              <a:t>Four steps</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94046" y="2017646"/>
            <a:ext cx="4267233" cy="2374873"/>
          </a:xfrm>
          <a:prstGeom prst="rect">
            <a:avLst/>
          </a:prstGeom>
        </p:spPr>
      </p:pic>
      <p:pic>
        <p:nvPicPr>
          <p:cNvPr id="8" name="Picture 7"/>
          <p:cNvPicPr>
            <a:picLocks noChangeAspect="1"/>
          </p:cNvPicPr>
          <p:nvPr/>
        </p:nvPicPr>
        <p:blipFill>
          <a:blip r:embed="rId3"/>
          <a:stretch>
            <a:fillRect/>
          </a:stretch>
        </p:blipFill>
        <p:spPr>
          <a:xfrm>
            <a:off x="6181146" y="2506974"/>
            <a:ext cx="1103472" cy="1103472"/>
          </a:xfrm>
          <a:prstGeom prst="rect">
            <a:avLst/>
          </a:prstGeom>
        </p:spPr>
      </p:pic>
      <p:sp>
        <p:nvSpPr>
          <p:cNvPr id="9" name="Content Placeholder 2"/>
          <p:cNvSpPr txBox="1">
            <a:spLocks/>
          </p:cNvSpPr>
          <p:nvPr/>
        </p:nvSpPr>
        <p:spPr bwMode="auto">
          <a:xfrm>
            <a:off x="1457616" y="4939644"/>
            <a:ext cx="6258085" cy="881162"/>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ct val="20000"/>
              </a:spcBef>
              <a:spcAft>
                <a:spcPct val="0"/>
              </a:spcAft>
              <a:buClr>
                <a:schemeClr val="accent6"/>
              </a:buClr>
              <a:buFont typeface="Arial" pitchFamily="-1" charset="0"/>
              <a:buChar char="•"/>
              <a:defRPr sz="1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GB" sz="2400" b="1" i="0" dirty="0" smtClean="0">
                <a:solidFill>
                  <a:srgbClr val="002060"/>
                </a:solidFill>
                <a:latin typeface="Arial" panose="020B0604020202020204" pitchFamily="34" charset="0"/>
                <a:cs typeface="Arial" panose="020B0604020202020204" pitchFamily="34" charset="0"/>
              </a:rPr>
              <a:t>It’s important to recognise that factual errors are VERY likely to </a:t>
            </a:r>
            <a:r>
              <a:rPr lang="en-GB" sz="2400" b="1" i="0" dirty="0">
                <a:solidFill>
                  <a:srgbClr val="002060"/>
                </a:solidFill>
                <a:latin typeface="Arial" panose="020B0604020202020204" pitchFamily="34" charset="0"/>
                <a:cs typeface="Arial" panose="020B0604020202020204" pitchFamily="34" charset="0"/>
              </a:rPr>
              <a:t>lead to ethical errors </a:t>
            </a:r>
            <a:r>
              <a:rPr lang="en-GB" sz="2400" b="1" i="0" dirty="0" smtClean="0">
                <a:solidFill>
                  <a:srgbClr val="002060"/>
                </a:solidFill>
                <a:latin typeface="Arial" panose="020B0604020202020204" pitchFamily="34" charset="0"/>
                <a:cs typeface="Arial" panose="020B0604020202020204" pitchFamily="34" charset="0"/>
              </a:rPr>
              <a:t>(and </a:t>
            </a:r>
            <a:r>
              <a:rPr lang="en-GB" sz="2400" b="1" i="0" dirty="0" smtClean="0">
                <a:solidFill>
                  <a:srgbClr val="002060"/>
                </a:solidFill>
                <a:latin typeface="Arial" panose="020B0604020202020204" pitchFamily="34" charset="0"/>
                <a:cs typeface="Arial" panose="020B0604020202020204" pitchFamily="34" charset="0"/>
              </a:rPr>
              <a:t>unnecessary argument</a:t>
            </a:r>
            <a:r>
              <a:rPr lang="en-GB" sz="2400" b="1" i="0" dirty="0" smtClean="0">
                <a:solidFill>
                  <a:srgbClr val="002060"/>
                </a:solidFill>
                <a:latin typeface="Arial" panose="020B0604020202020204" pitchFamily="34" charset="0"/>
                <a:cs typeface="Arial" panose="020B0604020202020204" pitchFamily="34" charset="0"/>
              </a:rPr>
              <a:t>).</a:t>
            </a:r>
          </a:p>
        </p:txBody>
      </p:sp>
      <p:sp>
        <p:nvSpPr>
          <p:cNvPr id="7" name="Slide Number Placeholder 6"/>
          <p:cNvSpPr>
            <a:spLocks noGrp="1"/>
          </p:cNvSpPr>
          <p:nvPr>
            <p:ph type="sldNum" sz="quarter" idx="11"/>
          </p:nvPr>
        </p:nvSpPr>
        <p:spPr/>
        <p:txBody>
          <a:bodyPr/>
          <a:lstStyle/>
          <a:p>
            <a:pPr>
              <a:defRPr/>
            </a:pPr>
            <a:fld id="{C4E11FF4-1896-4D2C-8E84-92C140924C95}" type="slidenum">
              <a:rPr lang="en-GB" smtClean="0"/>
              <a:pPr>
                <a:defRPr/>
              </a:pPr>
              <a:t>8</a:t>
            </a:fld>
            <a:endParaRPr lang="en-GB"/>
          </a:p>
        </p:txBody>
      </p:sp>
    </p:spTree>
    <p:extLst>
      <p:ext uri="{BB962C8B-B14F-4D97-AF65-F5344CB8AC3E}">
        <p14:creationId xmlns:p14="http://schemas.microsoft.com/office/powerpoint/2010/main" val="1340496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txBox="1">
            <a:spLocks noChangeArrowheads="1"/>
          </p:cNvSpPr>
          <p:nvPr/>
        </p:nvSpPr>
        <p:spPr bwMode="auto">
          <a:xfrm>
            <a:off x="328246" y="2031230"/>
            <a:ext cx="5847267" cy="381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algn="l" eaLnBrk="1" hangingPunct="1">
              <a:lnSpc>
                <a:spcPct val="80000"/>
              </a:lnSpc>
            </a:pPr>
            <a:r>
              <a:rPr lang="en-GB" sz="2000" i="0" dirty="0" smtClean="0">
                <a:solidFill>
                  <a:srgbClr val="002060"/>
                </a:solidFill>
                <a:latin typeface="Arial" panose="020B0604020202020204" pitchFamily="34" charset="0"/>
                <a:cs typeface="Arial" panose="020B0604020202020204" pitchFamily="34" charset="0"/>
              </a:rPr>
              <a:t>When </a:t>
            </a:r>
            <a:r>
              <a:rPr lang="en-GB" sz="2000" i="0" dirty="0">
                <a:solidFill>
                  <a:srgbClr val="002060"/>
                </a:solidFill>
                <a:latin typeface="Arial" panose="020B0604020202020204" pitchFamily="34" charset="0"/>
                <a:cs typeface="Arial" panose="020B0604020202020204" pitchFamily="34" charset="0"/>
              </a:rPr>
              <a:t>we </a:t>
            </a:r>
            <a:r>
              <a:rPr lang="en-GB" sz="2000" i="0" dirty="0" smtClean="0">
                <a:solidFill>
                  <a:srgbClr val="002060"/>
                </a:solidFill>
                <a:latin typeface="Arial" panose="020B0604020202020204" pitchFamily="34" charset="0"/>
                <a:cs typeface="Arial" panose="020B0604020202020204" pitchFamily="34" charset="0"/>
              </a:rPr>
              <a:t>start, we </a:t>
            </a:r>
            <a:r>
              <a:rPr lang="en-GB" sz="2000" i="0" dirty="0">
                <a:solidFill>
                  <a:srgbClr val="002060"/>
                </a:solidFill>
                <a:latin typeface="Arial" panose="020B0604020202020204" pitchFamily="34" charset="0"/>
                <a:cs typeface="Arial" panose="020B0604020202020204" pitchFamily="34" charset="0"/>
              </a:rPr>
              <a:t>need an </a:t>
            </a:r>
            <a:r>
              <a:rPr lang="en-GB" sz="2000" i="0" dirty="0" smtClean="0">
                <a:solidFill>
                  <a:srgbClr val="002060"/>
                </a:solidFill>
                <a:latin typeface="Arial" panose="020B0604020202020204" pitchFamily="34" charset="0"/>
                <a:cs typeface="Arial" panose="020B0604020202020204" pitchFamily="34" charset="0"/>
              </a:rPr>
              <a:t>overview of the study. </a:t>
            </a:r>
          </a:p>
          <a:p>
            <a:pPr algn="l" eaLnBrk="1" hangingPunct="1">
              <a:lnSpc>
                <a:spcPct val="80000"/>
              </a:lnSpc>
            </a:pPr>
            <a:r>
              <a:rPr lang="en-GB" sz="2000" i="0" dirty="0" smtClean="0">
                <a:solidFill>
                  <a:srgbClr val="002060"/>
                </a:solidFill>
                <a:latin typeface="Arial" panose="020B0604020202020204" pitchFamily="34" charset="0"/>
                <a:cs typeface="Arial" panose="020B0604020202020204" pitchFamily="34" charset="0"/>
              </a:rPr>
              <a:t>We need to </a:t>
            </a:r>
          </a:p>
          <a:p>
            <a:pPr algn="l" eaLnBrk="1" hangingPunct="1">
              <a:lnSpc>
                <a:spcPct val="80000"/>
              </a:lnSpc>
            </a:pPr>
            <a:endParaRPr lang="en-GB" sz="2000" i="0" dirty="0" smtClean="0">
              <a:solidFill>
                <a:srgbClr val="002060"/>
              </a:solidFill>
              <a:latin typeface="Arial" panose="020B0604020202020204" pitchFamily="34" charset="0"/>
              <a:cs typeface="Arial" panose="020B0604020202020204" pitchFamily="34" charset="0"/>
            </a:endParaRPr>
          </a:p>
          <a:p>
            <a:pPr algn="l" eaLnBrk="1" hangingPunct="1">
              <a:lnSpc>
                <a:spcPct val="80000"/>
              </a:lnSpc>
            </a:pPr>
            <a:endParaRPr lang="en-GB" sz="800" i="0" dirty="0" smtClean="0">
              <a:solidFill>
                <a:srgbClr val="002060"/>
              </a:solidFill>
              <a:latin typeface="Arial" panose="020B0604020202020204" pitchFamily="34" charset="0"/>
              <a:cs typeface="Arial" panose="020B0604020202020204" pitchFamily="34" charset="0"/>
            </a:endParaRPr>
          </a:p>
          <a:p>
            <a:pPr algn="l" eaLnBrk="1" hangingPunct="1">
              <a:lnSpc>
                <a:spcPct val="80000"/>
              </a:lnSpc>
            </a:pPr>
            <a:endParaRPr lang="en-GB" sz="800" i="0" dirty="0">
              <a:solidFill>
                <a:srgbClr val="002060"/>
              </a:solidFill>
              <a:latin typeface="Arial" panose="020B0604020202020204" pitchFamily="34" charset="0"/>
              <a:cs typeface="Arial" panose="020B0604020202020204" pitchFamily="34" charset="0"/>
            </a:endParaRPr>
          </a:p>
          <a:p>
            <a:pPr algn="l" eaLnBrk="1" hangingPunct="1">
              <a:lnSpc>
                <a:spcPct val="80000"/>
              </a:lnSpc>
            </a:pPr>
            <a:endParaRPr lang="en-GB" sz="800" i="0" dirty="0" smtClean="0">
              <a:solidFill>
                <a:srgbClr val="002060"/>
              </a:solidFill>
              <a:latin typeface="Arial" panose="020B0604020202020204" pitchFamily="34" charset="0"/>
              <a:cs typeface="Arial" panose="020B0604020202020204" pitchFamily="34" charset="0"/>
            </a:endParaRPr>
          </a:p>
          <a:p>
            <a:pPr algn="l" eaLnBrk="1" hangingPunct="1">
              <a:spcBef>
                <a:spcPct val="0"/>
              </a:spcBef>
            </a:pPr>
            <a:r>
              <a:rPr lang="en-GB" sz="2000" dirty="0">
                <a:solidFill>
                  <a:srgbClr val="002060"/>
                </a:solidFill>
                <a:latin typeface="Arial" panose="020B0604020202020204" pitchFamily="34" charset="0"/>
                <a:cs typeface="Arial" panose="020B0604020202020204" pitchFamily="34" charset="0"/>
              </a:rPr>
              <a:t> </a:t>
            </a:r>
            <a:r>
              <a:rPr lang="en-GB" sz="2000" dirty="0" smtClean="0">
                <a:solidFill>
                  <a:srgbClr val="002060"/>
                </a:solidFill>
                <a:latin typeface="Arial" panose="020B0604020202020204" pitchFamily="34" charset="0"/>
                <a:cs typeface="Arial" panose="020B0604020202020204" pitchFamily="34" charset="0"/>
              </a:rPr>
              <a:t>”find </a:t>
            </a:r>
            <a:r>
              <a:rPr lang="en-GB" sz="2000" dirty="0">
                <a:solidFill>
                  <a:srgbClr val="002060"/>
                </a:solidFill>
                <a:latin typeface="Arial" panose="020B0604020202020204" pitchFamily="34" charset="0"/>
                <a:cs typeface="Arial" panose="020B0604020202020204" pitchFamily="34" charset="0"/>
              </a:rPr>
              <a:t>out what it‘s all </a:t>
            </a:r>
            <a:r>
              <a:rPr lang="en-GB" sz="2000" dirty="0" smtClean="0">
                <a:solidFill>
                  <a:srgbClr val="002060"/>
                </a:solidFill>
                <a:latin typeface="Arial" panose="020B0604020202020204" pitchFamily="34" charset="0"/>
                <a:cs typeface="Arial" panose="020B0604020202020204" pitchFamily="34" charset="0"/>
              </a:rPr>
              <a:t>about”</a:t>
            </a:r>
            <a:endParaRPr lang="en-GB" sz="2000" dirty="0">
              <a:solidFill>
                <a:srgbClr val="002060"/>
              </a:solidFill>
              <a:latin typeface="Arial" panose="020B0604020202020204" pitchFamily="34" charset="0"/>
              <a:cs typeface="Arial" panose="020B0604020202020204" pitchFamily="34" charset="0"/>
            </a:endParaRPr>
          </a:p>
          <a:p>
            <a:pPr algn="l" eaLnBrk="1" hangingPunct="1">
              <a:spcBef>
                <a:spcPct val="0"/>
              </a:spcBef>
            </a:pPr>
            <a:r>
              <a:rPr lang="en-GB" sz="2000" dirty="0">
                <a:solidFill>
                  <a:srgbClr val="002060"/>
                </a:solidFill>
                <a:latin typeface="Arial" panose="020B0604020202020204" pitchFamily="34" charset="0"/>
                <a:cs typeface="Arial" panose="020B0604020202020204" pitchFamily="34" charset="0"/>
              </a:rPr>
              <a:t> “determine the facts of the matter” </a:t>
            </a:r>
            <a:endParaRPr lang="en-GB" sz="2000" i="0" dirty="0">
              <a:solidFill>
                <a:srgbClr val="002060"/>
              </a:solidFill>
              <a:latin typeface="Arial" panose="020B0604020202020204" pitchFamily="34" charset="0"/>
              <a:cs typeface="Arial" panose="020B0604020202020204" pitchFamily="34" charset="0"/>
            </a:endParaRPr>
          </a:p>
          <a:p>
            <a:pPr algn="l" eaLnBrk="1" hangingPunct="1">
              <a:spcBef>
                <a:spcPct val="0"/>
              </a:spcBef>
            </a:pPr>
            <a:endParaRPr lang="en-GB" sz="2000" i="0" dirty="0" smtClean="0">
              <a:solidFill>
                <a:srgbClr val="002060"/>
              </a:solidFill>
              <a:latin typeface="Arial" panose="020B0604020202020204" pitchFamily="34" charset="0"/>
              <a:cs typeface="Arial" panose="020B0604020202020204" pitchFamily="34" charset="0"/>
            </a:endParaRPr>
          </a:p>
          <a:p>
            <a:pPr algn="l" eaLnBrk="1" hangingPunct="1">
              <a:spcBef>
                <a:spcPct val="0"/>
              </a:spcBef>
            </a:pPr>
            <a:endParaRPr lang="en-GB" sz="2000" i="0"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250772" y="1310837"/>
            <a:ext cx="7033846" cy="461665"/>
          </a:xfrm>
          <a:prstGeom prst="rect">
            <a:avLst/>
          </a:prstGeom>
        </p:spPr>
        <p:txBody>
          <a:bodyPr wrap="square">
            <a:spAutoFit/>
          </a:bodyPr>
          <a:lstStyle/>
          <a:p>
            <a:pPr algn="l"/>
            <a:r>
              <a:rPr lang="en-GB" b="1" i="0" dirty="0">
                <a:latin typeface="+mn-lt"/>
              </a:rPr>
              <a:t>STEP 1: </a:t>
            </a:r>
            <a:r>
              <a:rPr lang="en-GB" b="1" i="0" dirty="0" smtClean="0">
                <a:latin typeface="+mn-lt"/>
              </a:rPr>
              <a:t>Constructing </a:t>
            </a:r>
            <a:r>
              <a:rPr lang="en-GB" b="1" i="0" dirty="0">
                <a:latin typeface="+mn-lt"/>
              </a:rPr>
              <a:t>a picture of the </a:t>
            </a:r>
            <a:r>
              <a:rPr lang="en-GB" b="1" i="0" dirty="0" smtClean="0">
                <a:latin typeface="+mn-lt"/>
              </a:rPr>
              <a:t>researc</a:t>
            </a:r>
            <a:r>
              <a:rPr lang="en-GB" sz="2000" b="1" i="0" dirty="0" smtClean="0">
                <a:latin typeface="+mn-lt"/>
              </a:rPr>
              <a:t>h </a:t>
            </a:r>
            <a:endParaRPr lang="en-GB" sz="2000" b="1" i="0" dirty="0">
              <a:latin typeface="+mn-lt"/>
            </a:endParaRPr>
          </a:p>
        </p:txBody>
      </p:sp>
      <p:pic>
        <p:nvPicPr>
          <p:cNvPr id="3" name="Picture 2"/>
          <p:cNvPicPr>
            <a:picLocks noChangeAspect="1"/>
          </p:cNvPicPr>
          <p:nvPr/>
        </p:nvPicPr>
        <p:blipFill>
          <a:blip r:embed="rId2"/>
          <a:stretch>
            <a:fillRect/>
          </a:stretch>
        </p:blipFill>
        <p:spPr>
          <a:xfrm>
            <a:off x="6297316" y="3662788"/>
            <a:ext cx="2511003" cy="2459507"/>
          </a:xfrm>
          <a:prstGeom prst="rect">
            <a:avLst/>
          </a:prstGeom>
        </p:spPr>
      </p:pic>
      <p:pic>
        <p:nvPicPr>
          <p:cNvPr id="5" name="Picture 4"/>
          <p:cNvPicPr>
            <a:picLocks noChangeAspect="1"/>
          </p:cNvPicPr>
          <p:nvPr/>
        </p:nvPicPr>
        <p:blipFill>
          <a:blip r:embed="rId3"/>
          <a:stretch>
            <a:fillRect/>
          </a:stretch>
        </p:blipFill>
        <p:spPr>
          <a:xfrm>
            <a:off x="6940062" y="2234415"/>
            <a:ext cx="1869938" cy="1145232"/>
          </a:xfrm>
          <a:prstGeom prst="rect">
            <a:avLst/>
          </a:prstGeom>
        </p:spPr>
      </p:pic>
      <p:sp>
        <p:nvSpPr>
          <p:cNvPr id="10" name="Cloud Callout 9"/>
          <p:cNvSpPr/>
          <p:nvPr/>
        </p:nvSpPr>
        <p:spPr>
          <a:xfrm flipH="1">
            <a:off x="6940062" y="1949117"/>
            <a:ext cx="1868258" cy="1888958"/>
          </a:xfrm>
          <a:prstGeom prst="cloudCallout">
            <a:avLst>
              <a:gd name="adj1" fmla="val 884"/>
              <a:gd name="adj2" fmla="val 78841"/>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6297316" y="5521569"/>
            <a:ext cx="2511003" cy="715108"/>
          </a:xfrm>
          <a:prstGeom prst="rect">
            <a:avLst/>
          </a:prstGeom>
          <a:solidFill>
            <a:schemeClr val="bg1"/>
          </a:solidFill>
        </p:spPr>
        <p:txBody>
          <a:bodyPr wrap="square" rtlCol="0">
            <a:spAutoFit/>
          </a:bodyPr>
          <a:lstStyle/>
          <a:p>
            <a:endParaRPr lang="en-GB" dirty="0"/>
          </a:p>
        </p:txBody>
      </p:sp>
      <p:sp>
        <p:nvSpPr>
          <p:cNvPr id="12" name="Rectangle 3"/>
          <p:cNvSpPr txBox="1">
            <a:spLocks noChangeArrowheads="1"/>
          </p:cNvSpPr>
          <p:nvPr/>
        </p:nvSpPr>
        <p:spPr bwMode="auto">
          <a:xfrm>
            <a:off x="225285" y="212039"/>
            <a:ext cx="8644292" cy="54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a:solidFill>
                  <a:schemeClr val="tx1"/>
                </a:solidFill>
                <a:latin typeface="Calibri" panose="020F0502020204030204" pitchFamily="34" charset="0"/>
              </a:defRPr>
            </a:lvl3pPr>
            <a:lvl4pPr marL="1600200" indent="-228600">
              <a:spcBef>
                <a:spcPct val="20000"/>
              </a:spcBef>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ct val="20000"/>
              </a:spcBef>
              <a:buFont typeface="Wingdings" panose="05000000000000000000" pitchFamily="2" charset="2"/>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defRPr>
            </a:lvl9pPr>
          </a:lstStyle>
          <a:p>
            <a:pPr eaLnBrk="1" hangingPunct="1">
              <a:spcBef>
                <a:spcPct val="0"/>
              </a:spcBef>
            </a:pPr>
            <a:r>
              <a:rPr lang="en-GB" i="0" dirty="0" smtClean="0">
                <a:solidFill>
                  <a:srgbClr val="002060"/>
                </a:solidFill>
                <a:latin typeface="Arial" panose="020B0604020202020204" pitchFamily="34" charset="0"/>
                <a:cs typeface="Arial" panose="020B0604020202020204" pitchFamily="34" charset="0"/>
              </a:rPr>
              <a:t> </a:t>
            </a:r>
            <a:r>
              <a:rPr lang="en-GB" sz="3200" b="1" i="0" dirty="0" smtClean="0">
                <a:solidFill>
                  <a:srgbClr val="002060"/>
                </a:solidFill>
                <a:latin typeface="Arial" panose="020B0604020202020204" pitchFamily="34" charset="0"/>
                <a:cs typeface="Arial" panose="020B0604020202020204" pitchFamily="34" charset="0"/>
              </a:rPr>
              <a:t>Four steps</a:t>
            </a:r>
          </a:p>
          <a:p>
            <a:pPr eaLnBrk="1" hangingPunct="1">
              <a:spcBef>
                <a:spcPct val="0"/>
              </a:spcBef>
            </a:pPr>
            <a:endParaRPr lang="en-GB"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i="0" dirty="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2800" b="1" i="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b="1" dirty="0" smtClean="0">
              <a:solidFill>
                <a:srgbClr val="002060"/>
              </a:solidFill>
              <a:latin typeface="Arial" panose="020B0604020202020204" pitchFamily="34" charset="0"/>
              <a:cs typeface="Arial" panose="020B0604020202020204" pitchFamily="34" charset="0"/>
            </a:endParaRPr>
          </a:p>
          <a:p>
            <a:pPr eaLnBrk="1" hangingPunct="1">
              <a:spcBef>
                <a:spcPct val="0"/>
              </a:spcBef>
            </a:pPr>
            <a:endParaRPr lang="en-GB" sz="1400" i="1" dirty="0">
              <a:solidFill>
                <a:srgbClr val="002060"/>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1"/>
          </p:nvPr>
        </p:nvSpPr>
        <p:spPr/>
        <p:txBody>
          <a:bodyPr/>
          <a:lstStyle/>
          <a:p>
            <a:pPr>
              <a:defRPr/>
            </a:pPr>
            <a:fld id="{C4E11FF4-1896-4D2C-8E84-92C140924C95}" type="slidenum">
              <a:rPr lang="en-GB" smtClean="0"/>
              <a:pPr>
                <a:defRPr/>
              </a:pPr>
              <a:t>9</a:t>
            </a:fld>
            <a:endParaRPr lang="en-GB"/>
          </a:p>
        </p:txBody>
      </p:sp>
    </p:spTree>
    <p:extLst>
      <p:ext uri="{BB962C8B-B14F-4D97-AF65-F5344CB8AC3E}">
        <p14:creationId xmlns:p14="http://schemas.microsoft.com/office/powerpoint/2010/main" val="2661120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NHS-HRA_Slid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HS Styl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HRA Lead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HRA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NHS-HRA_SlideMaster.potx</Template>
  <TotalTime>13164</TotalTime>
  <Words>1922</Words>
  <Application>Microsoft Office PowerPoint</Application>
  <PresentationFormat>On-screen Show (4:3)</PresentationFormat>
  <Paragraphs>429</Paragraphs>
  <Slides>29</Slides>
  <Notes>24</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MS PGothic</vt:lpstr>
      <vt:lpstr>MS PGothic</vt:lpstr>
      <vt:lpstr>Arial</vt:lpstr>
      <vt:lpstr>Arial Bold</vt:lpstr>
      <vt:lpstr>Calibri</vt:lpstr>
      <vt:lpstr>Garamond</vt:lpstr>
      <vt:lpstr>Georgia</vt:lpstr>
      <vt:lpstr>Times New Roman</vt:lpstr>
      <vt:lpstr>Wingdings</vt:lpstr>
      <vt:lpstr>NHS-HRA_SlideMaster</vt:lpstr>
      <vt:lpstr>NHS Style</vt:lpstr>
      <vt:lpstr>HRA Lead pages</vt:lpstr>
      <vt:lpstr>HRA pages</vt:lpstr>
      <vt:lpstr>REalistiC Decisions</vt:lpstr>
      <vt:lpstr>The  Model</vt:lpstr>
      <vt:lpstr>The  Model</vt:lpstr>
      <vt:lpstr>The  Model</vt:lpstr>
      <vt:lpstr>The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 in one,  two or three lines</dc:title>
  <dc:creator>Keith Vernege</dc:creator>
  <cp:lastModifiedBy>Hugh Davies</cp:lastModifiedBy>
  <cp:revision>669</cp:revision>
  <cp:lastPrinted>2013-03-12T09:35:03Z</cp:lastPrinted>
  <dcterms:created xsi:type="dcterms:W3CDTF">2013-06-10T12:57:26Z</dcterms:created>
  <dcterms:modified xsi:type="dcterms:W3CDTF">2014-02-10T16:07:35Z</dcterms:modified>
</cp:coreProperties>
</file>